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Gagalin" charset="1" panose="00000500000000000000"/>
      <p:regular r:id="rId23"/>
    </p:embeddedFont>
    <p:embeddedFont>
      <p:font typeface="Ballpoint" charset="1" panose="00000000000000000000"/>
      <p:regular r:id="rId24"/>
    </p:embeddedFont>
    <p:embeddedFont>
      <p:font typeface="Nunito" charset="1" panose="00000000000000000000"/>
      <p:regular r:id="rId25"/>
    </p:embeddedFont>
    <p:embeddedFont>
      <p:font typeface="Biski" charset="1" panose="00000000000000000000"/>
      <p:regular r:id="rId26"/>
    </p:embeddedFont>
    <p:embeddedFont>
      <p:font typeface="Bright Sunshine Caps" charset="1" panose="00000000000000000000"/>
      <p:regular r:id="rId27"/>
    </p:embeddedFont>
    <p:embeddedFont>
      <p:font typeface="Questrial" charset="1" panose="02000000000000000000"/>
      <p:regular r:id="rId28"/>
    </p:embeddedFont>
    <p:embeddedFont>
      <p:font typeface="Telegraf" charset="1" panose="00000500000000000000"/>
      <p:regular r:id="rId29"/>
    </p:embeddedFont>
    <p:embeddedFont>
      <p:font typeface="Recoleta" charset="1" panose="00000500000000000000"/>
      <p:regular r:id="rId30"/>
    </p:embeddedFont>
    <p:embeddedFont>
      <p:font typeface="Binate" charset="1" panose="020C0503030508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71.png" Type="http://schemas.openxmlformats.org/officeDocument/2006/relationships/image"/><Relationship Id="rId9" Target="../media/image7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Relationship Id="rId3" Target="../media/image74.svg" Type="http://schemas.openxmlformats.org/officeDocument/2006/relationships/image"/><Relationship Id="rId4" Target="../media/image75.png" Type="http://schemas.openxmlformats.org/officeDocument/2006/relationships/image"/><Relationship Id="rId5" Target="../media/image76.sv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6.svg" Type="http://schemas.openxmlformats.org/officeDocument/2006/relationships/image"/><Relationship Id="rId2" Target="../media/image80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81.png" Type="http://schemas.openxmlformats.org/officeDocument/2006/relationships/image"/><Relationship Id="rId6" Target="../media/image82.svg" Type="http://schemas.openxmlformats.org/officeDocument/2006/relationships/image"/><Relationship Id="rId7" Target="../media/image83.png" Type="http://schemas.openxmlformats.org/officeDocument/2006/relationships/image"/><Relationship Id="rId8" Target="../media/image84.sv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7.png" Type="http://schemas.openxmlformats.org/officeDocument/2006/relationships/image"/><Relationship Id="rId5" Target="../media/image88.svg" Type="http://schemas.openxmlformats.org/officeDocument/2006/relationships/image"/><Relationship Id="rId6" Target="../media/image89.png" Type="http://schemas.openxmlformats.org/officeDocument/2006/relationships/image"/><Relationship Id="rId7" Target="../media/image9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95.png" Type="http://schemas.openxmlformats.org/officeDocument/2006/relationships/image"/><Relationship Id="rId9" Target="../media/image9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3.png" Type="http://schemas.openxmlformats.org/officeDocument/2006/relationships/image"/><Relationship Id="rId11" Target="../media/image104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97.png" Type="http://schemas.openxmlformats.org/officeDocument/2006/relationships/image"/><Relationship Id="rId5" Target="../media/image98.svg" Type="http://schemas.openxmlformats.org/officeDocument/2006/relationships/image"/><Relationship Id="rId6" Target="../media/image99.png" Type="http://schemas.openxmlformats.org/officeDocument/2006/relationships/image"/><Relationship Id="rId7" Target="../media/image100.svg" Type="http://schemas.openxmlformats.org/officeDocument/2006/relationships/image"/><Relationship Id="rId8" Target="../media/image101.png" Type="http://schemas.openxmlformats.org/officeDocument/2006/relationships/image"/><Relationship Id="rId9" Target="../media/image102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05.png" Type="http://schemas.openxmlformats.org/officeDocument/2006/relationships/image"/><Relationship Id="rId9" Target="../media/image10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22.jpeg" Type="http://schemas.openxmlformats.org/officeDocument/2006/relationships/image"/><Relationship Id="rId12" Target="../media/image23.jpeg" Type="http://schemas.openxmlformats.org/officeDocument/2006/relationships/image"/><Relationship Id="rId13" Target="../media/image24.jpeg" Type="http://schemas.openxmlformats.org/officeDocument/2006/relationships/image"/><Relationship Id="rId14" Target="../media/image25.jpeg" Type="http://schemas.openxmlformats.org/officeDocument/2006/relationships/image"/><Relationship Id="rId15" Target="../media/image26.png" Type="http://schemas.openxmlformats.org/officeDocument/2006/relationships/image"/><Relationship Id="rId16" Target="../media/image27.svg" Type="http://schemas.openxmlformats.org/officeDocument/2006/relationships/image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11" Target="../media/image53.png" Type="http://schemas.openxmlformats.org/officeDocument/2006/relationships/image"/><Relationship Id="rId12" Target="../media/image54.svg" Type="http://schemas.openxmlformats.org/officeDocument/2006/relationships/image"/><Relationship Id="rId13" Target="../media/image55.png" Type="http://schemas.openxmlformats.org/officeDocument/2006/relationships/image"/><Relationship Id="rId14" Target="../media/image56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2" Target="../media/image36.png" Type="http://schemas.openxmlformats.org/officeDocument/2006/relationships/image"/><Relationship Id="rId3" Target="../media/image37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8789" y="2055111"/>
            <a:ext cx="13691597" cy="6176777"/>
          </a:xfrm>
          <a:custGeom>
            <a:avLst/>
            <a:gdLst/>
            <a:ahLst/>
            <a:cxnLst/>
            <a:rect r="r" b="b" t="t" l="l"/>
            <a:pathLst>
              <a:path h="6176777" w="13691597">
                <a:moveTo>
                  <a:pt x="0" y="0"/>
                </a:moveTo>
                <a:lnTo>
                  <a:pt x="13691597" y="0"/>
                </a:lnTo>
                <a:lnTo>
                  <a:pt x="13691597" y="6176778"/>
                </a:lnTo>
                <a:lnTo>
                  <a:pt x="0" y="6176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09834" y="6778691"/>
            <a:ext cx="3486605" cy="2814641"/>
          </a:xfrm>
          <a:custGeom>
            <a:avLst/>
            <a:gdLst/>
            <a:ahLst/>
            <a:cxnLst/>
            <a:rect r="r" b="b" t="t" l="l"/>
            <a:pathLst>
              <a:path h="2814641" w="3486605">
                <a:moveTo>
                  <a:pt x="0" y="0"/>
                </a:moveTo>
                <a:lnTo>
                  <a:pt x="3486605" y="0"/>
                </a:lnTo>
                <a:lnTo>
                  <a:pt x="3486605" y="2814641"/>
                </a:lnTo>
                <a:lnTo>
                  <a:pt x="0" y="28146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63130">
            <a:off x="592559" y="1022462"/>
            <a:ext cx="3155318" cy="2065299"/>
          </a:xfrm>
          <a:custGeom>
            <a:avLst/>
            <a:gdLst/>
            <a:ahLst/>
            <a:cxnLst/>
            <a:rect r="r" b="b" t="t" l="l"/>
            <a:pathLst>
              <a:path h="2065299" w="3155318">
                <a:moveTo>
                  <a:pt x="0" y="0"/>
                </a:moveTo>
                <a:lnTo>
                  <a:pt x="3155318" y="0"/>
                </a:lnTo>
                <a:lnTo>
                  <a:pt x="3155318" y="2065299"/>
                </a:lnTo>
                <a:lnTo>
                  <a:pt x="0" y="20652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748653" y="1014554"/>
            <a:ext cx="3393677" cy="2795156"/>
          </a:xfrm>
          <a:custGeom>
            <a:avLst/>
            <a:gdLst/>
            <a:ahLst/>
            <a:cxnLst/>
            <a:rect r="r" b="b" t="t" l="l"/>
            <a:pathLst>
              <a:path h="2795156" w="3393677">
                <a:moveTo>
                  <a:pt x="0" y="0"/>
                </a:moveTo>
                <a:lnTo>
                  <a:pt x="3393677" y="0"/>
                </a:lnTo>
                <a:lnTo>
                  <a:pt x="3393677" y="2795155"/>
                </a:lnTo>
                <a:lnTo>
                  <a:pt x="0" y="27951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448889" y="570226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8"/>
                </a:lnTo>
                <a:lnTo>
                  <a:pt x="0" y="916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093522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90616" y="6498407"/>
            <a:ext cx="7315200" cy="1024128"/>
          </a:xfrm>
          <a:custGeom>
            <a:avLst/>
            <a:gdLst/>
            <a:ahLst/>
            <a:cxnLst/>
            <a:rect r="r" b="b" t="t" l="l"/>
            <a:pathLst>
              <a:path h="1024128" w="7315200">
                <a:moveTo>
                  <a:pt x="0" y="0"/>
                </a:moveTo>
                <a:lnTo>
                  <a:pt x="7315200" y="0"/>
                </a:lnTo>
                <a:lnTo>
                  <a:pt x="7315200" y="1024128"/>
                </a:lnTo>
                <a:lnTo>
                  <a:pt x="0" y="10241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6618" y="7010471"/>
            <a:ext cx="2387200" cy="2616109"/>
          </a:xfrm>
          <a:custGeom>
            <a:avLst/>
            <a:gdLst/>
            <a:ahLst/>
            <a:cxnLst/>
            <a:rect r="r" b="b" t="t" l="l"/>
            <a:pathLst>
              <a:path h="2616109" w="2387200">
                <a:moveTo>
                  <a:pt x="0" y="0"/>
                </a:moveTo>
                <a:lnTo>
                  <a:pt x="2387200" y="0"/>
                </a:lnTo>
                <a:lnTo>
                  <a:pt x="2387200" y="2616110"/>
                </a:lnTo>
                <a:lnTo>
                  <a:pt x="0" y="26161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466603" y="2061346"/>
            <a:ext cx="11740043" cy="3144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7"/>
              </a:lnSpc>
              <a:spcBef>
                <a:spcPct val="0"/>
              </a:spcBef>
            </a:pPr>
            <a:r>
              <a:rPr lang="en-US" sz="18333" spc="1008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ANNEX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35509" y="5015148"/>
            <a:ext cx="9754876" cy="166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87"/>
              </a:lnSpc>
              <a:spcBef>
                <a:spcPct val="0"/>
              </a:spcBef>
            </a:pPr>
            <a:r>
              <a:rPr lang="en-US" sz="9705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PAY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00086" y="8793864"/>
            <a:ext cx="8073076" cy="57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4"/>
              </a:lnSpc>
              <a:spcBef>
                <a:spcPct val="0"/>
              </a:spcBef>
            </a:pPr>
            <a:r>
              <a:rPr lang="en-US" sz="3053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Project by  TEAM HASH INCLUDE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50939" y="385895"/>
            <a:ext cx="9754876" cy="1648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87"/>
              </a:lnSpc>
              <a:spcBef>
                <a:spcPct val="0"/>
              </a:spcBef>
            </a:pPr>
            <a:r>
              <a:rPr lang="en-US" sz="9705">
                <a:solidFill>
                  <a:srgbClr val="3E3A4E"/>
                </a:solidFill>
                <a:latin typeface="Nunito"/>
                <a:ea typeface="Nunito"/>
                <a:cs typeface="Nunito"/>
                <a:sym typeface="Nunito"/>
              </a:rPr>
              <a:t>Welcome To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1800" y="2378407"/>
            <a:ext cx="8262200" cy="6397865"/>
            <a:chOff x="0" y="0"/>
            <a:chExt cx="1510555" cy="1169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10555" cy="1169704"/>
            </a:xfrm>
            <a:custGeom>
              <a:avLst/>
              <a:gdLst/>
              <a:ahLst/>
              <a:cxnLst/>
              <a:rect r="r" b="b" t="t" l="l"/>
              <a:pathLst>
                <a:path h="1169704" w="1510555">
                  <a:moveTo>
                    <a:pt x="27174" y="0"/>
                  </a:moveTo>
                  <a:lnTo>
                    <a:pt x="1483381" y="0"/>
                  </a:lnTo>
                  <a:cubicBezTo>
                    <a:pt x="1490588" y="0"/>
                    <a:pt x="1497499" y="2863"/>
                    <a:pt x="1502596" y="7959"/>
                  </a:cubicBezTo>
                  <a:cubicBezTo>
                    <a:pt x="1507692" y="13055"/>
                    <a:pt x="1510555" y="19967"/>
                    <a:pt x="1510555" y="27174"/>
                  </a:cubicBezTo>
                  <a:lnTo>
                    <a:pt x="1510555" y="1142530"/>
                  </a:lnTo>
                  <a:cubicBezTo>
                    <a:pt x="1510555" y="1149737"/>
                    <a:pt x="1507692" y="1156648"/>
                    <a:pt x="1502596" y="1161744"/>
                  </a:cubicBezTo>
                  <a:cubicBezTo>
                    <a:pt x="1497499" y="1166841"/>
                    <a:pt x="1490588" y="1169704"/>
                    <a:pt x="1483381" y="1169704"/>
                  </a:cubicBezTo>
                  <a:lnTo>
                    <a:pt x="27174" y="1169704"/>
                  </a:lnTo>
                  <a:cubicBezTo>
                    <a:pt x="19967" y="1169704"/>
                    <a:pt x="13055" y="1166841"/>
                    <a:pt x="7959" y="1161744"/>
                  </a:cubicBezTo>
                  <a:cubicBezTo>
                    <a:pt x="2863" y="1156648"/>
                    <a:pt x="0" y="1149737"/>
                    <a:pt x="0" y="1142530"/>
                  </a:cubicBezTo>
                  <a:lnTo>
                    <a:pt x="0" y="27174"/>
                  </a:lnTo>
                  <a:cubicBezTo>
                    <a:pt x="0" y="19967"/>
                    <a:pt x="2863" y="13055"/>
                    <a:pt x="7959" y="7959"/>
                  </a:cubicBezTo>
                  <a:cubicBezTo>
                    <a:pt x="13055" y="2863"/>
                    <a:pt x="19967" y="0"/>
                    <a:pt x="2717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-1388" b="0"/>
              </a:stretch>
            </a:blipFill>
            <a:ln w="161925" cap="rnd">
              <a:solidFill>
                <a:srgbClr val="B8E28A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-2501822">
            <a:off x="-91920" y="1459933"/>
            <a:ext cx="1390738" cy="835690"/>
          </a:xfrm>
          <a:custGeom>
            <a:avLst/>
            <a:gdLst/>
            <a:ahLst/>
            <a:cxnLst/>
            <a:rect r="r" b="b" t="t" l="l"/>
            <a:pathLst>
              <a:path h="835690" w="1390738">
                <a:moveTo>
                  <a:pt x="0" y="0"/>
                </a:moveTo>
                <a:lnTo>
                  <a:pt x="1390738" y="0"/>
                </a:lnTo>
                <a:lnTo>
                  <a:pt x="1390738" y="835690"/>
                </a:lnTo>
                <a:lnTo>
                  <a:pt x="0" y="83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80524" y="616395"/>
            <a:ext cx="2959100" cy="2959100"/>
          </a:xfrm>
          <a:custGeom>
            <a:avLst/>
            <a:gdLst/>
            <a:ahLst/>
            <a:cxnLst/>
            <a:rect r="r" b="b" t="t" l="l"/>
            <a:pathLst>
              <a:path h="2959100" w="2959100">
                <a:moveTo>
                  <a:pt x="0" y="0"/>
                </a:moveTo>
                <a:lnTo>
                  <a:pt x="2959100" y="0"/>
                </a:lnTo>
                <a:lnTo>
                  <a:pt x="2959100" y="2959101"/>
                </a:lnTo>
                <a:lnTo>
                  <a:pt x="0" y="29591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41225" y="7743577"/>
            <a:ext cx="2065389" cy="2065389"/>
          </a:xfrm>
          <a:custGeom>
            <a:avLst/>
            <a:gdLst/>
            <a:ahLst/>
            <a:cxnLst/>
            <a:rect r="r" b="b" t="t" l="l"/>
            <a:pathLst>
              <a:path h="2065389" w="2065389">
                <a:moveTo>
                  <a:pt x="0" y="0"/>
                </a:moveTo>
                <a:lnTo>
                  <a:pt x="2065389" y="0"/>
                </a:lnTo>
                <a:lnTo>
                  <a:pt x="2065389" y="2065389"/>
                </a:lnTo>
                <a:lnTo>
                  <a:pt x="0" y="20653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41156" y="6244267"/>
            <a:ext cx="8665458" cy="2136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57908" indent="-528954" lvl="1">
              <a:lnSpc>
                <a:spcPts val="8329"/>
              </a:lnSpc>
              <a:buFont typeface="Arial"/>
              <a:buChar char="•"/>
            </a:pPr>
            <a:r>
              <a:rPr lang="en-US" sz="4899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Secure input handling with PIN masking</a:t>
            </a:r>
          </a:p>
          <a:p>
            <a:pPr algn="just" marL="1057908" indent="-528954" lvl="1">
              <a:lnSpc>
                <a:spcPts val="8329"/>
              </a:lnSpc>
              <a:buFont typeface="Arial"/>
              <a:buChar char="•"/>
            </a:pPr>
            <a:r>
              <a:rPr lang="en-US" sz="4899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Error handling &amp; validation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371758"/>
            <a:ext cx="7145011" cy="262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72287" indent="-436143" lvl="1">
              <a:lnSpc>
                <a:spcPts val="6868"/>
              </a:lnSpc>
              <a:buFont typeface="Arial"/>
              <a:buChar char="•"/>
            </a:pPr>
            <a:r>
              <a:rPr lang="en-US" sz="4040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File-based data storage (binary + text)</a:t>
            </a:r>
          </a:p>
          <a:p>
            <a:pPr algn="just" marL="872287" indent="-436143" lvl="1">
              <a:lnSpc>
                <a:spcPts val="6868"/>
              </a:lnSpc>
              <a:buFont typeface="Arial"/>
              <a:buChar char="•"/>
            </a:pPr>
            <a:r>
              <a:rPr lang="en-US" sz="4040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Modular programming approach</a:t>
            </a:r>
          </a:p>
          <a:p>
            <a:pPr algn="just" marL="872287" indent="-436143" lvl="1">
              <a:lnSpc>
                <a:spcPts val="6868"/>
              </a:lnSpc>
              <a:buFont typeface="Arial"/>
              <a:buChar char="•"/>
            </a:pPr>
            <a:r>
              <a:rPr lang="en-US" sz="4040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Platform-independent code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79180"/>
            <a:ext cx="4703099" cy="191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13"/>
              </a:lnSpc>
            </a:pPr>
            <a:r>
              <a:rPr lang="en-US" sz="6647" spc="292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TECHNICAL ARCHITECTURE :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8364" y="736683"/>
            <a:ext cx="16211271" cy="8813634"/>
            <a:chOff x="0" y="0"/>
            <a:chExt cx="4269635" cy="2321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69635" cy="2321286"/>
            </a:xfrm>
            <a:custGeom>
              <a:avLst/>
              <a:gdLst/>
              <a:ahLst/>
              <a:cxnLst/>
              <a:rect r="r" b="b" t="t" l="l"/>
              <a:pathLst>
                <a:path h="2321286" w="4269635">
                  <a:moveTo>
                    <a:pt x="38683" y="0"/>
                  </a:moveTo>
                  <a:lnTo>
                    <a:pt x="4230953" y="0"/>
                  </a:lnTo>
                  <a:cubicBezTo>
                    <a:pt x="4252316" y="0"/>
                    <a:pt x="4269635" y="17319"/>
                    <a:pt x="4269635" y="38683"/>
                  </a:cubicBezTo>
                  <a:lnTo>
                    <a:pt x="4269635" y="2282604"/>
                  </a:lnTo>
                  <a:cubicBezTo>
                    <a:pt x="4269635" y="2292863"/>
                    <a:pt x="4265560" y="2302702"/>
                    <a:pt x="4258305" y="2309956"/>
                  </a:cubicBezTo>
                  <a:cubicBezTo>
                    <a:pt x="4251051" y="2317211"/>
                    <a:pt x="4241212" y="2321286"/>
                    <a:pt x="4230953" y="2321286"/>
                  </a:cubicBezTo>
                  <a:lnTo>
                    <a:pt x="38683" y="2321286"/>
                  </a:lnTo>
                  <a:cubicBezTo>
                    <a:pt x="28423" y="2321286"/>
                    <a:pt x="18584" y="2317211"/>
                    <a:pt x="11330" y="2309956"/>
                  </a:cubicBezTo>
                  <a:cubicBezTo>
                    <a:pt x="4075" y="2302702"/>
                    <a:pt x="0" y="2292863"/>
                    <a:pt x="0" y="2282604"/>
                  </a:cubicBezTo>
                  <a:lnTo>
                    <a:pt x="0" y="38683"/>
                  </a:lnTo>
                  <a:cubicBezTo>
                    <a:pt x="0" y="28423"/>
                    <a:pt x="4075" y="18584"/>
                    <a:pt x="11330" y="11330"/>
                  </a:cubicBezTo>
                  <a:cubicBezTo>
                    <a:pt x="18584" y="4075"/>
                    <a:pt x="28423" y="0"/>
                    <a:pt x="38683" y="0"/>
                  </a:cubicBezTo>
                  <a:close/>
                </a:path>
              </a:pathLst>
            </a:custGeom>
            <a:solidFill>
              <a:srgbClr val="FAFAFA"/>
            </a:solidFill>
            <a:ln w="200025" cap="rnd">
              <a:solidFill>
                <a:srgbClr val="B8E28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269635" cy="2416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910249" y="6314488"/>
            <a:ext cx="3956435" cy="2251571"/>
          </a:xfrm>
          <a:custGeom>
            <a:avLst/>
            <a:gdLst/>
            <a:ahLst/>
            <a:cxnLst/>
            <a:rect r="r" b="b" t="t" l="l"/>
            <a:pathLst>
              <a:path h="2251571" w="3956435">
                <a:moveTo>
                  <a:pt x="0" y="0"/>
                </a:moveTo>
                <a:lnTo>
                  <a:pt x="3956435" y="0"/>
                </a:lnTo>
                <a:lnTo>
                  <a:pt x="3956435" y="2251571"/>
                </a:lnTo>
                <a:lnTo>
                  <a:pt x="0" y="2251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10800000">
            <a:off x="14799536" y="2771271"/>
            <a:ext cx="1067148" cy="979836"/>
          </a:xfrm>
          <a:custGeom>
            <a:avLst/>
            <a:gdLst/>
            <a:ahLst/>
            <a:cxnLst/>
            <a:rect r="r" b="b" t="t" l="l"/>
            <a:pathLst>
              <a:path h="979836" w="1067148">
                <a:moveTo>
                  <a:pt x="1067148" y="0"/>
                </a:moveTo>
                <a:lnTo>
                  <a:pt x="0" y="0"/>
                </a:lnTo>
                <a:lnTo>
                  <a:pt x="0" y="979836"/>
                </a:lnTo>
                <a:lnTo>
                  <a:pt x="1067148" y="979836"/>
                </a:lnTo>
                <a:lnTo>
                  <a:pt x="106714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65476" y="1624677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21146" y="2360421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633309" y="3477158"/>
            <a:ext cx="2728635" cy="3332684"/>
          </a:xfrm>
          <a:custGeom>
            <a:avLst/>
            <a:gdLst/>
            <a:ahLst/>
            <a:cxnLst/>
            <a:rect r="r" b="b" t="t" l="l"/>
            <a:pathLst>
              <a:path h="3332684" w="2728635">
                <a:moveTo>
                  <a:pt x="0" y="0"/>
                </a:moveTo>
                <a:lnTo>
                  <a:pt x="2728635" y="0"/>
                </a:lnTo>
                <a:lnTo>
                  <a:pt x="2728635" y="3332684"/>
                </a:lnTo>
                <a:lnTo>
                  <a:pt x="0" y="33326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47470" y="1657305"/>
            <a:ext cx="9371678" cy="1844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8"/>
              </a:lnSpc>
            </a:pPr>
            <a:r>
              <a:rPr lang="en-US" sz="7279" spc="320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SECURITY FEATURES</a:t>
            </a:r>
          </a:p>
          <a:p>
            <a:pPr algn="ctr">
              <a:lnSpc>
                <a:spcPts val="6478"/>
              </a:lnSpc>
            </a:pPr>
            <a:r>
              <a:rPr lang="en-US" sz="7279" spc="320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Multi-layer Protection: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11020" y="4221928"/>
            <a:ext cx="5507880" cy="105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3014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4-digit PIN authentication</a:t>
            </a:r>
          </a:p>
          <a:p>
            <a:pPr algn="l">
              <a:lnSpc>
                <a:spcPts val="42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111020" y="5212147"/>
            <a:ext cx="6836005" cy="105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3014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Account locking after 3 failed </a:t>
            </a:r>
          </a:p>
          <a:p>
            <a:pPr algn="l">
              <a:lnSpc>
                <a:spcPts val="4220"/>
              </a:lnSpc>
            </a:pPr>
            <a:r>
              <a:rPr lang="en-US" sz="3014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attempts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11020" y="6583100"/>
            <a:ext cx="6051871" cy="1056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3014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Security question-based recovery</a:t>
            </a:r>
          </a:p>
          <a:p>
            <a:pPr algn="l">
              <a:lnSpc>
                <a:spcPts val="42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111020" y="7573319"/>
            <a:ext cx="4941780" cy="1590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0"/>
              </a:lnSpc>
            </a:pPr>
            <a:r>
              <a:rPr lang="en-US" sz="3014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Daily withdrawal limits (20,000 BDT)</a:t>
            </a:r>
          </a:p>
          <a:p>
            <a:pPr algn="l">
              <a:lnSpc>
                <a:spcPts val="42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9AD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6535" y="3031279"/>
            <a:ext cx="7722338" cy="2995043"/>
            <a:chOff x="0" y="0"/>
            <a:chExt cx="1151438" cy="4465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51438" cy="446575"/>
            </a:xfrm>
            <a:custGeom>
              <a:avLst/>
              <a:gdLst/>
              <a:ahLst/>
              <a:cxnLst/>
              <a:rect r="r" b="b" t="t" l="l"/>
              <a:pathLst>
                <a:path h="446575" w="1151438">
                  <a:moveTo>
                    <a:pt x="25063" y="0"/>
                  </a:moveTo>
                  <a:lnTo>
                    <a:pt x="1126374" y="0"/>
                  </a:lnTo>
                  <a:cubicBezTo>
                    <a:pt x="1140216" y="0"/>
                    <a:pt x="1151438" y="11221"/>
                    <a:pt x="1151438" y="25063"/>
                  </a:cubicBezTo>
                  <a:lnTo>
                    <a:pt x="1151438" y="421512"/>
                  </a:lnTo>
                  <a:cubicBezTo>
                    <a:pt x="1151438" y="428159"/>
                    <a:pt x="1148797" y="434534"/>
                    <a:pt x="1144097" y="439234"/>
                  </a:cubicBezTo>
                  <a:cubicBezTo>
                    <a:pt x="1139396" y="443935"/>
                    <a:pt x="1133022" y="446575"/>
                    <a:pt x="1126374" y="446575"/>
                  </a:cubicBezTo>
                  <a:lnTo>
                    <a:pt x="25063" y="446575"/>
                  </a:lnTo>
                  <a:cubicBezTo>
                    <a:pt x="18416" y="446575"/>
                    <a:pt x="12041" y="443935"/>
                    <a:pt x="7341" y="439234"/>
                  </a:cubicBezTo>
                  <a:cubicBezTo>
                    <a:pt x="2641" y="434534"/>
                    <a:pt x="0" y="428159"/>
                    <a:pt x="0" y="421512"/>
                  </a:cubicBezTo>
                  <a:lnTo>
                    <a:pt x="0" y="25063"/>
                  </a:lnTo>
                  <a:cubicBezTo>
                    <a:pt x="0" y="11221"/>
                    <a:pt x="11221" y="0"/>
                    <a:pt x="25063" y="0"/>
                  </a:cubicBezTo>
                  <a:close/>
                </a:path>
              </a:pathLst>
            </a:custGeom>
            <a:solidFill>
              <a:srgbClr val="FAFAFA"/>
            </a:solidFill>
            <a:ln w="19050" cap="rnd">
              <a:solidFill>
                <a:srgbClr val="34757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1151438" cy="54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29127" y="3042017"/>
            <a:ext cx="7722338" cy="2995043"/>
            <a:chOff x="0" y="0"/>
            <a:chExt cx="1151438" cy="446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51438" cy="446575"/>
            </a:xfrm>
            <a:custGeom>
              <a:avLst/>
              <a:gdLst/>
              <a:ahLst/>
              <a:cxnLst/>
              <a:rect r="r" b="b" t="t" l="l"/>
              <a:pathLst>
                <a:path h="446575" w="1151438">
                  <a:moveTo>
                    <a:pt x="25063" y="0"/>
                  </a:moveTo>
                  <a:lnTo>
                    <a:pt x="1126374" y="0"/>
                  </a:lnTo>
                  <a:cubicBezTo>
                    <a:pt x="1140216" y="0"/>
                    <a:pt x="1151438" y="11221"/>
                    <a:pt x="1151438" y="25063"/>
                  </a:cubicBezTo>
                  <a:lnTo>
                    <a:pt x="1151438" y="421512"/>
                  </a:lnTo>
                  <a:cubicBezTo>
                    <a:pt x="1151438" y="428159"/>
                    <a:pt x="1148797" y="434534"/>
                    <a:pt x="1144097" y="439234"/>
                  </a:cubicBezTo>
                  <a:cubicBezTo>
                    <a:pt x="1139396" y="443935"/>
                    <a:pt x="1133022" y="446575"/>
                    <a:pt x="1126374" y="446575"/>
                  </a:cubicBezTo>
                  <a:lnTo>
                    <a:pt x="25063" y="446575"/>
                  </a:lnTo>
                  <a:cubicBezTo>
                    <a:pt x="18416" y="446575"/>
                    <a:pt x="12041" y="443935"/>
                    <a:pt x="7341" y="439234"/>
                  </a:cubicBezTo>
                  <a:cubicBezTo>
                    <a:pt x="2641" y="434534"/>
                    <a:pt x="0" y="428159"/>
                    <a:pt x="0" y="421512"/>
                  </a:cubicBezTo>
                  <a:lnTo>
                    <a:pt x="0" y="25063"/>
                  </a:lnTo>
                  <a:cubicBezTo>
                    <a:pt x="0" y="11221"/>
                    <a:pt x="11221" y="0"/>
                    <a:pt x="25063" y="0"/>
                  </a:cubicBezTo>
                  <a:close/>
                </a:path>
              </a:pathLst>
            </a:custGeom>
            <a:solidFill>
              <a:srgbClr val="E0F6C8"/>
            </a:solidFill>
            <a:ln w="19050" cap="rnd">
              <a:solidFill>
                <a:srgbClr val="347571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95250"/>
              <a:ext cx="1151438" cy="54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36535" y="6263257"/>
            <a:ext cx="7722338" cy="2995043"/>
            <a:chOff x="0" y="0"/>
            <a:chExt cx="1151438" cy="4465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51438" cy="446575"/>
            </a:xfrm>
            <a:custGeom>
              <a:avLst/>
              <a:gdLst/>
              <a:ahLst/>
              <a:cxnLst/>
              <a:rect r="r" b="b" t="t" l="l"/>
              <a:pathLst>
                <a:path h="446575" w="1151438">
                  <a:moveTo>
                    <a:pt x="25063" y="0"/>
                  </a:moveTo>
                  <a:lnTo>
                    <a:pt x="1126374" y="0"/>
                  </a:lnTo>
                  <a:cubicBezTo>
                    <a:pt x="1140216" y="0"/>
                    <a:pt x="1151438" y="11221"/>
                    <a:pt x="1151438" y="25063"/>
                  </a:cubicBezTo>
                  <a:lnTo>
                    <a:pt x="1151438" y="421512"/>
                  </a:lnTo>
                  <a:cubicBezTo>
                    <a:pt x="1151438" y="428159"/>
                    <a:pt x="1148797" y="434534"/>
                    <a:pt x="1144097" y="439234"/>
                  </a:cubicBezTo>
                  <a:cubicBezTo>
                    <a:pt x="1139396" y="443935"/>
                    <a:pt x="1133022" y="446575"/>
                    <a:pt x="1126374" y="446575"/>
                  </a:cubicBezTo>
                  <a:lnTo>
                    <a:pt x="25063" y="446575"/>
                  </a:lnTo>
                  <a:cubicBezTo>
                    <a:pt x="18416" y="446575"/>
                    <a:pt x="12041" y="443935"/>
                    <a:pt x="7341" y="439234"/>
                  </a:cubicBezTo>
                  <a:cubicBezTo>
                    <a:pt x="2641" y="434534"/>
                    <a:pt x="0" y="428159"/>
                    <a:pt x="0" y="421512"/>
                  </a:cubicBezTo>
                  <a:lnTo>
                    <a:pt x="0" y="25063"/>
                  </a:lnTo>
                  <a:cubicBezTo>
                    <a:pt x="0" y="11221"/>
                    <a:pt x="11221" y="0"/>
                    <a:pt x="25063" y="0"/>
                  </a:cubicBezTo>
                  <a:close/>
                </a:path>
              </a:pathLst>
            </a:custGeom>
            <a:solidFill>
              <a:srgbClr val="E0F6C8"/>
            </a:solidFill>
            <a:ln w="19050" cap="rnd">
              <a:solidFill>
                <a:srgbClr val="347571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0"/>
              <a:ext cx="1151438" cy="54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29127" y="6263257"/>
            <a:ext cx="7722338" cy="2995043"/>
            <a:chOff x="0" y="0"/>
            <a:chExt cx="1151438" cy="4465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1438" cy="446575"/>
            </a:xfrm>
            <a:custGeom>
              <a:avLst/>
              <a:gdLst/>
              <a:ahLst/>
              <a:cxnLst/>
              <a:rect r="r" b="b" t="t" l="l"/>
              <a:pathLst>
                <a:path h="446575" w="1151438">
                  <a:moveTo>
                    <a:pt x="25063" y="0"/>
                  </a:moveTo>
                  <a:lnTo>
                    <a:pt x="1126374" y="0"/>
                  </a:lnTo>
                  <a:cubicBezTo>
                    <a:pt x="1140216" y="0"/>
                    <a:pt x="1151438" y="11221"/>
                    <a:pt x="1151438" y="25063"/>
                  </a:cubicBezTo>
                  <a:lnTo>
                    <a:pt x="1151438" y="421512"/>
                  </a:lnTo>
                  <a:cubicBezTo>
                    <a:pt x="1151438" y="428159"/>
                    <a:pt x="1148797" y="434534"/>
                    <a:pt x="1144097" y="439234"/>
                  </a:cubicBezTo>
                  <a:cubicBezTo>
                    <a:pt x="1139396" y="443935"/>
                    <a:pt x="1133022" y="446575"/>
                    <a:pt x="1126374" y="446575"/>
                  </a:cubicBezTo>
                  <a:lnTo>
                    <a:pt x="25063" y="446575"/>
                  </a:lnTo>
                  <a:cubicBezTo>
                    <a:pt x="18416" y="446575"/>
                    <a:pt x="12041" y="443935"/>
                    <a:pt x="7341" y="439234"/>
                  </a:cubicBezTo>
                  <a:cubicBezTo>
                    <a:pt x="2641" y="434534"/>
                    <a:pt x="0" y="428159"/>
                    <a:pt x="0" y="421512"/>
                  </a:cubicBezTo>
                  <a:lnTo>
                    <a:pt x="0" y="25063"/>
                  </a:lnTo>
                  <a:cubicBezTo>
                    <a:pt x="0" y="11221"/>
                    <a:pt x="11221" y="0"/>
                    <a:pt x="25063" y="0"/>
                  </a:cubicBezTo>
                  <a:close/>
                </a:path>
              </a:pathLst>
            </a:custGeom>
            <a:solidFill>
              <a:srgbClr val="FAFAFA"/>
            </a:solidFill>
            <a:ln w="19050" cap="rnd">
              <a:solidFill>
                <a:srgbClr val="347571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151438" cy="54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546668" y="1338823"/>
            <a:ext cx="14404797" cy="182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98"/>
              </a:lnSpc>
            </a:pPr>
            <a:r>
              <a:rPr lang="en-US" sz="6034" spc="265">
                <a:solidFill>
                  <a:srgbClr val="FAFAFA"/>
                </a:solidFill>
                <a:latin typeface="Ballpoint"/>
                <a:ea typeface="Ballpoint"/>
                <a:cs typeface="Ballpoint"/>
                <a:sym typeface="Ballpoint"/>
              </a:rPr>
              <a:t>WHAT MAKES ANNEX PAY SPECIAL:</a:t>
            </a:r>
          </a:p>
          <a:p>
            <a:pPr algn="just" marL="0" indent="0" lvl="0">
              <a:lnSpc>
                <a:spcPts val="6698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795504" y="952443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8" y="0"/>
                </a:lnTo>
                <a:lnTo>
                  <a:pt x="721888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6160491">
            <a:off x="1106043" y="1445091"/>
            <a:ext cx="1342472" cy="1232634"/>
          </a:xfrm>
          <a:custGeom>
            <a:avLst/>
            <a:gdLst/>
            <a:ahLst/>
            <a:cxnLst/>
            <a:rect r="r" b="b" t="t" l="l"/>
            <a:pathLst>
              <a:path h="1232634" w="1342472">
                <a:moveTo>
                  <a:pt x="1342472" y="0"/>
                </a:moveTo>
                <a:lnTo>
                  <a:pt x="0" y="0"/>
                </a:lnTo>
                <a:lnTo>
                  <a:pt x="0" y="1232633"/>
                </a:lnTo>
                <a:lnTo>
                  <a:pt x="1342472" y="1232633"/>
                </a:lnTo>
                <a:lnTo>
                  <a:pt x="1342472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449959" y="1699113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255629" y="2278184"/>
            <a:ext cx="1357925" cy="763833"/>
          </a:xfrm>
          <a:custGeom>
            <a:avLst/>
            <a:gdLst/>
            <a:ahLst/>
            <a:cxnLst/>
            <a:rect r="r" b="b" t="t" l="l"/>
            <a:pathLst>
              <a:path h="763833" w="1357925">
                <a:moveTo>
                  <a:pt x="0" y="0"/>
                </a:moveTo>
                <a:lnTo>
                  <a:pt x="1357925" y="0"/>
                </a:lnTo>
                <a:lnTo>
                  <a:pt x="1357925" y="763833"/>
                </a:lnTo>
                <a:lnTo>
                  <a:pt x="0" y="7638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8888" r="0" b="-38888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886803" y="930794"/>
            <a:ext cx="1942765" cy="1877197"/>
          </a:xfrm>
          <a:custGeom>
            <a:avLst/>
            <a:gdLst/>
            <a:ahLst/>
            <a:cxnLst/>
            <a:rect r="r" b="b" t="t" l="l"/>
            <a:pathLst>
              <a:path h="1877197" w="1942765">
                <a:moveTo>
                  <a:pt x="0" y="0"/>
                </a:moveTo>
                <a:lnTo>
                  <a:pt x="1942765" y="0"/>
                </a:lnTo>
                <a:lnTo>
                  <a:pt x="1942765" y="1877197"/>
                </a:lnTo>
                <a:lnTo>
                  <a:pt x="0" y="18771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90739" y="4103410"/>
            <a:ext cx="7413931" cy="127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2319" indent="-456160" lvl="1">
              <a:lnSpc>
                <a:spcPts val="4690"/>
              </a:lnSpc>
              <a:buFont typeface="Arial"/>
              <a:buChar char="•"/>
            </a:pPr>
            <a:r>
              <a:rPr lang="en-US" sz="4225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 User Experience - Colorful interface with loading animations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36535" y="7098454"/>
            <a:ext cx="7413931" cy="127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2319" indent="-456160" lvl="1">
              <a:lnSpc>
                <a:spcPts val="4690"/>
              </a:lnSpc>
              <a:buFont typeface="Arial"/>
              <a:buChar char="•"/>
            </a:pPr>
            <a:r>
              <a:rPr lang="en-US" sz="4225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Comprehensive Features - Beyond basic deposit/withdraw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08383" y="3866476"/>
            <a:ext cx="7413931" cy="127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2319" indent="-456160" lvl="1">
              <a:lnSpc>
                <a:spcPts val="4690"/>
              </a:lnSpc>
              <a:buFont typeface="Arial"/>
              <a:buChar char="•"/>
            </a:pPr>
            <a:r>
              <a:rPr lang="en-US" sz="4225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Referral System - Earn bonuses by inviting friends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383331" y="7098454"/>
            <a:ext cx="7413931" cy="1277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2319" indent="-456160" lvl="1">
              <a:lnSpc>
                <a:spcPts val="4690"/>
              </a:lnSpc>
              <a:buFont typeface="Arial"/>
              <a:buChar char="•"/>
            </a:pPr>
            <a:r>
              <a:rPr lang="en-US" sz="4225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Admin Control - Complete system management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4475815" y="35494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0679" y="2165490"/>
            <a:ext cx="7400477" cy="7213419"/>
            <a:chOff x="0" y="0"/>
            <a:chExt cx="1200036" cy="11697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00036" cy="1169704"/>
            </a:xfrm>
            <a:custGeom>
              <a:avLst/>
              <a:gdLst/>
              <a:ahLst/>
              <a:cxnLst/>
              <a:rect r="r" b="b" t="t" l="l"/>
              <a:pathLst>
                <a:path h="1169704" w="1200036">
                  <a:moveTo>
                    <a:pt x="30338" y="0"/>
                  </a:moveTo>
                  <a:lnTo>
                    <a:pt x="1169698" y="0"/>
                  </a:lnTo>
                  <a:cubicBezTo>
                    <a:pt x="1186453" y="0"/>
                    <a:pt x="1200036" y="13583"/>
                    <a:pt x="1200036" y="30338"/>
                  </a:cubicBezTo>
                  <a:lnTo>
                    <a:pt x="1200036" y="1139366"/>
                  </a:lnTo>
                  <a:cubicBezTo>
                    <a:pt x="1200036" y="1156121"/>
                    <a:pt x="1186453" y="1169704"/>
                    <a:pt x="1169698" y="1169704"/>
                  </a:cubicBezTo>
                  <a:lnTo>
                    <a:pt x="30338" y="1169704"/>
                  </a:lnTo>
                  <a:cubicBezTo>
                    <a:pt x="13583" y="1169704"/>
                    <a:pt x="0" y="1156121"/>
                    <a:pt x="0" y="1139366"/>
                  </a:cubicBezTo>
                  <a:lnTo>
                    <a:pt x="0" y="30338"/>
                  </a:lnTo>
                  <a:cubicBezTo>
                    <a:pt x="0" y="13583"/>
                    <a:pt x="13583" y="0"/>
                    <a:pt x="30338" y="0"/>
                  </a:cubicBezTo>
                  <a:close/>
                </a:path>
              </a:pathLst>
            </a:custGeom>
            <a:blipFill>
              <a:blip r:embed="rId2"/>
              <a:stretch>
                <a:fillRect l="-3023" t="0" r="-6384" b="0"/>
              </a:stretch>
            </a:blipFill>
            <a:ln w="161925" cap="rnd">
              <a:solidFill>
                <a:srgbClr val="7DC9A3"/>
              </a:solidFill>
              <a:prstDash val="solid"/>
              <a:round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-2501822">
            <a:off x="537782" y="1290385"/>
            <a:ext cx="1390738" cy="835690"/>
          </a:xfrm>
          <a:custGeom>
            <a:avLst/>
            <a:gdLst/>
            <a:ahLst/>
            <a:cxnLst/>
            <a:rect r="r" b="b" t="t" l="l"/>
            <a:pathLst>
              <a:path h="835690" w="1390738">
                <a:moveTo>
                  <a:pt x="0" y="0"/>
                </a:moveTo>
                <a:lnTo>
                  <a:pt x="1390738" y="0"/>
                </a:lnTo>
                <a:lnTo>
                  <a:pt x="1390738" y="835690"/>
                </a:lnTo>
                <a:lnTo>
                  <a:pt x="0" y="835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2454407" y="126884"/>
            <a:ext cx="2786510" cy="1803632"/>
          </a:xfrm>
          <a:custGeom>
            <a:avLst/>
            <a:gdLst/>
            <a:ahLst/>
            <a:cxnLst/>
            <a:rect r="r" b="b" t="t" l="l"/>
            <a:pathLst>
              <a:path h="1803632" w="2786510">
                <a:moveTo>
                  <a:pt x="2786510" y="0"/>
                </a:moveTo>
                <a:lnTo>
                  <a:pt x="0" y="0"/>
                </a:lnTo>
                <a:lnTo>
                  <a:pt x="0" y="1803632"/>
                </a:lnTo>
                <a:lnTo>
                  <a:pt x="2786510" y="1803632"/>
                </a:lnTo>
                <a:lnTo>
                  <a:pt x="278651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436719"/>
            <a:ext cx="1349686" cy="1884379"/>
          </a:xfrm>
          <a:custGeom>
            <a:avLst/>
            <a:gdLst/>
            <a:ahLst/>
            <a:cxnLst/>
            <a:rect r="r" b="b" t="t" l="l"/>
            <a:pathLst>
              <a:path h="1884379" w="1349686">
                <a:moveTo>
                  <a:pt x="0" y="0"/>
                </a:moveTo>
                <a:lnTo>
                  <a:pt x="1349686" y="0"/>
                </a:lnTo>
                <a:lnTo>
                  <a:pt x="1349686" y="1884379"/>
                </a:lnTo>
                <a:lnTo>
                  <a:pt x="0" y="1884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63937" y="7830549"/>
            <a:ext cx="2430163" cy="2262261"/>
          </a:xfrm>
          <a:custGeom>
            <a:avLst/>
            <a:gdLst/>
            <a:ahLst/>
            <a:cxnLst/>
            <a:rect r="r" b="b" t="t" l="l"/>
            <a:pathLst>
              <a:path h="2262261" w="2430163">
                <a:moveTo>
                  <a:pt x="0" y="0"/>
                </a:moveTo>
                <a:lnTo>
                  <a:pt x="2430164" y="0"/>
                </a:lnTo>
                <a:lnTo>
                  <a:pt x="2430164" y="2262262"/>
                </a:lnTo>
                <a:lnTo>
                  <a:pt x="0" y="226226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809936" y="3032848"/>
            <a:ext cx="6394227" cy="4797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8"/>
              </a:lnSpc>
            </a:pPr>
            <a:r>
              <a:rPr lang="en-US" sz="2799">
                <a:solidFill>
                  <a:srgbClr val="3E3A4E"/>
                </a:solidFill>
                <a:latin typeface="Telegraf"/>
                <a:ea typeface="Telegraf"/>
                <a:cs typeface="Telegraf"/>
                <a:sym typeface="Telegraf"/>
              </a:rPr>
              <a:t>// File-based persistence</a:t>
            </a:r>
          </a:p>
          <a:p>
            <a:pPr algn="just">
              <a:lnSpc>
                <a:spcPts val="4758"/>
              </a:lnSpc>
            </a:pPr>
            <a:r>
              <a:rPr lang="en-US" sz="2799">
                <a:solidFill>
                  <a:srgbClr val="3E3A4E"/>
                </a:solidFill>
                <a:latin typeface="Telegraf"/>
                <a:ea typeface="Telegraf"/>
                <a:cs typeface="Telegraf"/>
                <a:sym typeface="Telegraf"/>
              </a:rPr>
              <a:t>fwrite(&amp;account, sizeof(Account), 1, file);</a:t>
            </a:r>
          </a:p>
          <a:p>
            <a:pPr algn="just">
              <a:lnSpc>
                <a:spcPts val="4758"/>
              </a:lnSpc>
            </a:pPr>
          </a:p>
          <a:p>
            <a:pPr algn="just">
              <a:lnSpc>
                <a:spcPts val="4758"/>
              </a:lnSpc>
            </a:pPr>
            <a:r>
              <a:rPr lang="en-US" sz="2799">
                <a:solidFill>
                  <a:srgbClr val="3E3A4E"/>
                </a:solidFill>
                <a:latin typeface="Telegraf"/>
                <a:ea typeface="Telegraf"/>
                <a:cs typeface="Telegraf"/>
                <a:sym typeface="Telegraf"/>
              </a:rPr>
              <a:t>// Modular architecture</a:t>
            </a:r>
          </a:p>
          <a:p>
            <a:pPr algn="just">
              <a:lnSpc>
                <a:spcPts val="4758"/>
              </a:lnSpc>
            </a:pPr>
            <a:r>
              <a:rPr lang="en-US" sz="2799">
                <a:solidFill>
                  <a:srgbClr val="3E3A4E"/>
                </a:solidFill>
                <a:latin typeface="Telegraf"/>
                <a:ea typeface="Telegraf"/>
                <a:cs typeface="Telegraf"/>
                <a:sym typeface="Telegraf"/>
              </a:rPr>
              <a:t>void transferInteractive(int fromAcc);</a:t>
            </a:r>
          </a:p>
          <a:p>
            <a:pPr algn="just">
              <a:lnSpc>
                <a:spcPts val="4758"/>
              </a:lnSpc>
            </a:pPr>
            <a:r>
              <a:rPr lang="en-US" sz="2799">
                <a:solidFill>
                  <a:srgbClr val="3E3A4E"/>
                </a:solidFill>
                <a:latin typeface="Telegraf"/>
                <a:ea typeface="Telegraf"/>
                <a:cs typeface="Telegraf"/>
                <a:sym typeface="Telegraf"/>
              </a:rPr>
              <a:t>void processRequests(int accNo);</a:t>
            </a:r>
          </a:p>
          <a:p>
            <a:pPr algn="just">
              <a:lnSpc>
                <a:spcPts val="4758"/>
              </a:lnSpc>
            </a:pPr>
            <a:r>
              <a:rPr lang="en-US" sz="2799">
                <a:solidFill>
                  <a:srgbClr val="3E3A4E"/>
                </a:solidFill>
                <a:latin typeface="Telegraf"/>
                <a:ea typeface="Telegraf"/>
                <a:cs typeface="Telegraf"/>
                <a:sym typeface="Telegraf"/>
              </a:rPr>
              <a:t>void adminPanel();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91180" y="735559"/>
            <a:ext cx="7565409" cy="1916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913"/>
              </a:lnSpc>
            </a:pPr>
            <a:r>
              <a:rPr lang="en-US" sz="6647" spc="292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CODE HIGHLIGHTS</a:t>
            </a:r>
          </a:p>
          <a:p>
            <a:pPr algn="just">
              <a:lnSpc>
                <a:spcPts val="6913"/>
              </a:lnSpc>
            </a:pPr>
            <a:r>
              <a:rPr lang="en-US" sz="6647" spc="292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Technical Excellence: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7976" y="825395"/>
            <a:ext cx="15752047" cy="8636210"/>
            <a:chOff x="0" y="0"/>
            <a:chExt cx="4148687" cy="22745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148687" cy="2274557"/>
            </a:xfrm>
            <a:custGeom>
              <a:avLst/>
              <a:gdLst/>
              <a:ahLst/>
              <a:cxnLst/>
              <a:rect r="r" b="b" t="t" l="l"/>
              <a:pathLst>
                <a:path h="2274557" w="4148687">
                  <a:moveTo>
                    <a:pt x="39810" y="0"/>
                  </a:moveTo>
                  <a:lnTo>
                    <a:pt x="4108877" y="0"/>
                  </a:lnTo>
                  <a:cubicBezTo>
                    <a:pt x="4119435" y="0"/>
                    <a:pt x="4129562" y="4194"/>
                    <a:pt x="4137027" y="11660"/>
                  </a:cubicBezTo>
                  <a:cubicBezTo>
                    <a:pt x="4144493" y="19126"/>
                    <a:pt x="4148687" y="29252"/>
                    <a:pt x="4148687" y="39810"/>
                  </a:cubicBezTo>
                  <a:lnTo>
                    <a:pt x="4148687" y="2234747"/>
                  </a:lnTo>
                  <a:cubicBezTo>
                    <a:pt x="4148687" y="2245305"/>
                    <a:pt x="4144493" y="2255431"/>
                    <a:pt x="4137027" y="2262897"/>
                  </a:cubicBezTo>
                  <a:cubicBezTo>
                    <a:pt x="4129562" y="2270363"/>
                    <a:pt x="4119435" y="2274557"/>
                    <a:pt x="4108877" y="2274557"/>
                  </a:cubicBezTo>
                  <a:lnTo>
                    <a:pt x="39810" y="2274557"/>
                  </a:lnTo>
                  <a:cubicBezTo>
                    <a:pt x="29252" y="2274557"/>
                    <a:pt x="19126" y="2270363"/>
                    <a:pt x="11660" y="2262897"/>
                  </a:cubicBezTo>
                  <a:cubicBezTo>
                    <a:pt x="4194" y="2255431"/>
                    <a:pt x="0" y="2245305"/>
                    <a:pt x="0" y="2234747"/>
                  </a:cubicBezTo>
                  <a:lnTo>
                    <a:pt x="0" y="39810"/>
                  </a:lnTo>
                  <a:cubicBezTo>
                    <a:pt x="0" y="29252"/>
                    <a:pt x="4194" y="19126"/>
                    <a:pt x="11660" y="11660"/>
                  </a:cubicBezTo>
                  <a:cubicBezTo>
                    <a:pt x="19126" y="4194"/>
                    <a:pt x="29252" y="0"/>
                    <a:pt x="39810" y="0"/>
                  </a:cubicBezTo>
                  <a:close/>
                </a:path>
              </a:pathLst>
            </a:custGeom>
            <a:solidFill>
              <a:srgbClr val="FAFAFA"/>
            </a:solidFill>
            <a:ln w="200025" cap="rnd">
              <a:solidFill>
                <a:srgbClr val="B8E28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148687" cy="23698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7691">
            <a:off x="40245" y="199214"/>
            <a:ext cx="3571967" cy="2883551"/>
          </a:xfrm>
          <a:custGeom>
            <a:avLst/>
            <a:gdLst/>
            <a:ahLst/>
            <a:cxnLst/>
            <a:rect r="r" b="b" t="t" l="l"/>
            <a:pathLst>
              <a:path h="2883551" w="3571967">
                <a:moveTo>
                  <a:pt x="0" y="0"/>
                </a:moveTo>
                <a:lnTo>
                  <a:pt x="3571966" y="0"/>
                </a:lnTo>
                <a:lnTo>
                  <a:pt x="3571966" y="2883551"/>
                </a:lnTo>
                <a:lnTo>
                  <a:pt x="0" y="28835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43999" y="5989743"/>
            <a:ext cx="4017541" cy="4114800"/>
          </a:xfrm>
          <a:custGeom>
            <a:avLst/>
            <a:gdLst/>
            <a:ahLst/>
            <a:cxnLst/>
            <a:rect r="r" b="b" t="t" l="l"/>
            <a:pathLst>
              <a:path h="4114800" w="4017541">
                <a:moveTo>
                  <a:pt x="0" y="0"/>
                </a:moveTo>
                <a:lnTo>
                  <a:pt x="4017541" y="0"/>
                </a:lnTo>
                <a:lnTo>
                  <a:pt x="40175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38100">
            <a:off x="13846824" y="270700"/>
            <a:ext cx="3588859" cy="2114164"/>
          </a:xfrm>
          <a:custGeom>
            <a:avLst/>
            <a:gdLst/>
            <a:ahLst/>
            <a:cxnLst/>
            <a:rect r="r" b="b" t="t" l="l"/>
            <a:pathLst>
              <a:path h="2114164" w="3588859">
                <a:moveTo>
                  <a:pt x="0" y="0"/>
                </a:moveTo>
                <a:lnTo>
                  <a:pt x="3588859" y="0"/>
                </a:lnTo>
                <a:lnTo>
                  <a:pt x="3588859" y="2114164"/>
                </a:lnTo>
                <a:lnTo>
                  <a:pt x="0" y="2114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37135" y="7676431"/>
            <a:ext cx="4126725" cy="2776160"/>
          </a:xfrm>
          <a:custGeom>
            <a:avLst/>
            <a:gdLst/>
            <a:ahLst/>
            <a:cxnLst/>
            <a:rect r="r" b="b" t="t" l="l"/>
            <a:pathLst>
              <a:path h="2776160" w="4126725">
                <a:moveTo>
                  <a:pt x="0" y="0"/>
                </a:moveTo>
                <a:lnTo>
                  <a:pt x="4126725" y="0"/>
                </a:lnTo>
                <a:lnTo>
                  <a:pt x="4126725" y="2776160"/>
                </a:lnTo>
                <a:lnTo>
                  <a:pt x="0" y="27761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138374" y="4136247"/>
            <a:ext cx="12011252" cy="3133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08"/>
              </a:lnSpc>
            </a:pPr>
            <a:r>
              <a:rPr lang="en-US" sz="4434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 Data Persistence  →  Binary file handling</a:t>
            </a:r>
          </a:p>
          <a:p>
            <a:pPr algn="ctr">
              <a:lnSpc>
                <a:spcPts val="6208"/>
              </a:lnSpc>
            </a:pPr>
            <a:r>
              <a:rPr lang="en-US" sz="4434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 Security  →  PIN masking &amp; account locking</a:t>
            </a:r>
          </a:p>
          <a:p>
            <a:pPr algn="ctr">
              <a:lnSpc>
                <a:spcPts val="6208"/>
              </a:lnSpc>
            </a:pPr>
            <a:r>
              <a:rPr lang="en-US" sz="4434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 Cross-platform  →  Conditional compilation</a:t>
            </a:r>
          </a:p>
          <a:p>
            <a:pPr algn="ctr" marL="0" indent="0" lvl="0">
              <a:lnSpc>
                <a:spcPts val="6208"/>
              </a:lnSpc>
              <a:spcBef>
                <a:spcPct val="0"/>
              </a:spcBef>
            </a:pPr>
            <a:r>
              <a:rPr lang="en-US" sz="4434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 UI/UX  →  ANSI colors &amp; loading animations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159076" y="2199562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67756" y="6759482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8" y="0"/>
                </a:lnTo>
                <a:lnTo>
                  <a:pt x="721888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7954909">
            <a:off x="651073" y="3147525"/>
            <a:ext cx="952619" cy="874677"/>
          </a:xfrm>
          <a:custGeom>
            <a:avLst/>
            <a:gdLst/>
            <a:ahLst/>
            <a:cxnLst/>
            <a:rect r="r" b="b" t="t" l="l"/>
            <a:pathLst>
              <a:path h="874677" w="952619">
                <a:moveTo>
                  <a:pt x="952619" y="0"/>
                </a:moveTo>
                <a:lnTo>
                  <a:pt x="0" y="0"/>
                </a:lnTo>
                <a:lnTo>
                  <a:pt x="0" y="874677"/>
                </a:lnTo>
                <a:lnTo>
                  <a:pt x="952619" y="874677"/>
                </a:lnTo>
                <a:lnTo>
                  <a:pt x="95261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5400000">
            <a:off x="16590888" y="6322143"/>
            <a:ext cx="952619" cy="874677"/>
          </a:xfrm>
          <a:custGeom>
            <a:avLst/>
            <a:gdLst/>
            <a:ahLst/>
            <a:cxnLst/>
            <a:rect r="r" b="b" t="t" l="l"/>
            <a:pathLst>
              <a:path h="874677" w="952619">
                <a:moveTo>
                  <a:pt x="952619" y="0"/>
                </a:moveTo>
                <a:lnTo>
                  <a:pt x="0" y="0"/>
                </a:lnTo>
                <a:lnTo>
                  <a:pt x="0" y="874677"/>
                </a:lnTo>
                <a:lnTo>
                  <a:pt x="952619" y="874677"/>
                </a:lnTo>
                <a:lnTo>
                  <a:pt x="952619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346975" y="1299207"/>
            <a:ext cx="7236818" cy="1916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3"/>
              </a:lnSpc>
            </a:pPr>
            <a:r>
              <a:rPr lang="en-US" sz="6647" spc="292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CHALLENGES &amp; SOLUTIONS</a:t>
            </a:r>
          </a:p>
          <a:p>
            <a:pPr algn="ctr">
              <a:lnSpc>
                <a:spcPts val="6913"/>
              </a:lnSpc>
              <a:spcBef>
                <a:spcPct val="0"/>
              </a:spcBef>
            </a:pPr>
            <a:r>
              <a:rPr lang="en-US" sz="6647" spc="292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Technical Challenges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46274">
            <a:off x="15354614" y="1137164"/>
            <a:ext cx="1390738" cy="835690"/>
          </a:xfrm>
          <a:custGeom>
            <a:avLst/>
            <a:gdLst/>
            <a:ahLst/>
            <a:cxnLst/>
            <a:rect r="r" b="b" t="t" l="l"/>
            <a:pathLst>
              <a:path h="835690" w="1390738">
                <a:moveTo>
                  <a:pt x="0" y="0"/>
                </a:moveTo>
                <a:lnTo>
                  <a:pt x="1390738" y="0"/>
                </a:lnTo>
                <a:lnTo>
                  <a:pt x="1390738" y="835690"/>
                </a:lnTo>
                <a:lnTo>
                  <a:pt x="0" y="835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33844" y="6342084"/>
            <a:ext cx="2632278" cy="3923450"/>
          </a:xfrm>
          <a:custGeom>
            <a:avLst/>
            <a:gdLst/>
            <a:ahLst/>
            <a:cxnLst/>
            <a:rect r="r" b="b" t="t" l="l"/>
            <a:pathLst>
              <a:path h="3923450" w="2632278">
                <a:moveTo>
                  <a:pt x="0" y="0"/>
                </a:moveTo>
                <a:lnTo>
                  <a:pt x="2632278" y="0"/>
                </a:lnTo>
                <a:lnTo>
                  <a:pt x="2632278" y="3923450"/>
                </a:lnTo>
                <a:lnTo>
                  <a:pt x="0" y="3923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0822" y="328322"/>
            <a:ext cx="2484752" cy="1969731"/>
          </a:xfrm>
          <a:custGeom>
            <a:avLst/>
            <a:gdLst/>
            <a:ahLst/>
            <a:cxnLst/>
            <a:rect r="r" b="b" t="t" l="l"/>
            <a:pathLst>
              <a:path h="1969731" w="2484752">
                <a:moveTo>
                  <a:pt x="0" y="0"/>
                </a:moveTo>
                <a:lnTo>
                  <a:pt x="2484752" y="0"/>
                </a:lnTo>
                <a:lnTo>
                  <a:pt x="2484752" y="1969730"/>
                </a:lnTo>
                <a:lnTo>
                  <a:pt x="0" y="1969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0784" y="7779908"/>
            <a:ext cx="2824828" cy="1977380"/>
          </a:xfrm>
          <a:custGeom>
            <a:avLst/>
            <a:gdLst/>
            <a:ahLst/>
            <a:cxnLst/>
            <a:rect r="r" b="b" t="t" l="l"/>
            <a:pathLst>
              <a:path h="1977380" w="2824828">
                <a:moveTo>
                  <a:pt x="0" y="0"/>
                </a:moveTo>
                <a:lnTo>
                  <a:pt x="2824828" y="0"/>
                </a:lnTo>
                <a:lnTo>
                  <a:pt x="2824828" y="1977379"/>
                </a:lnTo>
                <a:lnTo>
                  <a:pt x="0" y="19773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45574" y="13997"/>
            <a:ext cx="11976495" cy="4308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z="7875" spc="346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FUTURE ENHANCEMENTS</a:t>
            </a:r>
          </a:p>
          <a:p>
            <a:pPr algn="ctr">
              <a:lnSpc>
                <a:spcPts val="11025"/>
              </a:lnSpc>
            </a:pPr>
            <a:r>
              <a:rPr lang="en-US" sz="7875" spc="346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What's Next for ANNEX PAY:</a:t>
            </a:r>
          </a:p>
          <a:p>
            <a:pPr algn="ctr">
              <a:lnSpc>
                <a:spcPts val="11025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688390" y="3552649"/>
            <a:ext cx="12264005" cy="562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1076" indent="-385538" lvl="1">
              <a:lnSpc>
                <a:spcPts val="3714"/>
              </a:lnSpc>
              <a:buAutoNum type="arabicPeriod" startAt="1"/>
            </a:pP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GRAPHICAL USER INTERFACE (GUI)</a:t>
            </a:r>
          </a:p>
          <a:p>
            <a:pPr algn="l">
              <a:lnSpc>
                <a:spcPts val="3714"/>
              </a:lnSpc>
            </a:pPr>
          </a:p>
          <a:p>
            <a:pPr algn="l" marL="771076" indent="-385538" lvl="1">
              <a:lnSpc>
                <a:spcPts val="3714"/>
              </a:lnSpc>
              <a:buAutoNum type="arabicPeriod" startAt="1"/>
            </a:pP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N</a:t>
            </a: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etwork connectivity for multi-user</a:t>
            </a:r>
          </a:p>
          <a:p>
            <a:pPr algn="l">
              <a:lnSpc>
                <a:spcPts val="3714"/>
              </a:lnSpc>
            </a:pPr>
          </a:p>
          <a:p>
            <a:pPr algn="l" marL="771076" indent="-385538" lvl="1">
              <a:lnSpc>
                <a:spcPts val="3714"/>
              </a:lnSpc>
              <a:buAutoNum type="arabicPeriod" startAt="1"/>
            </a:pP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D</a:t>
            </a: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atabase integration</a:t>
            </a:r>
          </a:p>
          <a:p>
            <a:pPr algn="l">
              <a:lnSpc>
                <a:spcPts val="3714"/>
              </a:lnSpc>
            </a:pPr>
          </a:p>
          <a:p>
            <a:pPr algn="l" marL="771076" indent="-385538" lvl="1">
              <a:lnSpc>
                <a:spcPts val="3714"/>
              </a:lnSpc>
              <a:buAutoNum type="arabicPeriod" startAt="1"/>
            </a:pP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M</a:t>
            </a: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obile application</a:t>
            </a:r>
          </a:p>
          <a:p>
            <a:pPr algn="l">
              <a:lnSpc>
                <a:spcPts val="3714"/>
              </a:lnSpc>
            </a:pPr>
          </a:p>
          <a:p>
            <a:pPr algn="l" marL="771076" indent="-385538" lvl="1">
              <a:lnSpc>
                <a:spcPts val="3714"/>
              </a:lnSpc>
              <a:buAutoNum type="arabicPeriod" startAt="1"/>
            </a:pP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E</a:t>
            </a: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nhanced security with encryption</a:t>
            </a:r>
          </a:p>
          <a:p>
            <a:pPr algn="l">
              <a:lnSpc>
                <a:spcPts val="3714"/>
              </a:lnSpc>
            </a:pPr>
          </a:p>
          <a:p>
            <a:pPr algn="l" marL="771076" indent="-385538" lvl="1">
              <a:lnSpc>
                <a:spcPts val="3714"/>
              </a:lnSpc>
              <a:spcBef>
                <a:spcPct val="0"/>
              </a:spcBef>
              <a:buAutoNum type="arabicPeriod" startAt="1"/>
            </a:pP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I</a:t>
            </a:r>
            <a:r>
              <a:rPr lang="en-US" sz="3571" spc="157">
                <a:solidFill>
                  <a:srgbClr val="3E3A4E"/>
                </a:solidFill>
                <a:latin typeface="Recoleta"/>
                <a:ea typeface="Recoleta"/>
                <a:cs typeface="Recoleta"/>
                <a:sym typeface="Recoleta"/>
              </a:rPr>
              <a:t>nterest calculation &amp; advanced reporting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4197" y="1680510"/>
            <a:ext cx="16019606" cy="7227027"/>
          </a:xfrm>
          <a:custGeom>
            <a:avLst/>
            <a:gdLst/>
            <a:ahLst/>
            <a:cxnLst/>
            <a:rect r="r" b="b" t="t" l="l"/>
            <a:pathLst>
              <a:path h="7227027" w="16019606">
                <a:moveTo>
                  <a:pt x="0" y="0"/>
                </a:moveTo>
                <a:lnTo>
                  <a:pt x="16019606" y="0"/>
                </a:lnTo>
                <a:lnTo>
                  <a:pt x="16019606" y="7227026"/>
                </a:lnTo>
                <a:lnTo>
                  <a:pt x="0" y="7227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84222" y="1404421"/>
            <a:ext cx="5475078" cy="8030115"/>
          </a:xfrm>
          <a:custGeom>
            <a:avLst/>
            <a:gdLst/>
            <a:ahLst/>
            <a:cxnLst/>
            <a:rect r="r" b="b" t="t" l="l"/>
            <a:pathLst>
              <a:path h="8030115" w="5475078">
                <a:moveTo>
                  <a:pt x="0" y="0"/>
                </a:moveTo>
                <a:lnTo>
                  <a:pt x="5475078" y="0"/>
                </a:lnTo>
                <a:lnTo>
                  <a:pt x="5475078" y="8030115"/>
                </a:lnTo>
                <a:lnTo>
                  <a:pt x="0" y="80301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7212" y="1424455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90"/>
                </a:lnTo>
                <a:lnTo>
                  <a:pt x="0" y="971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62815" y="2396145"/>
            <a:ext cx="2155201" cy="1089356"/>
          </a:xfrm>
          <a:custGeom>
            <a:avLst/>
            <a:gdLst/>
            <a:ahLst/>
            <a:cxnLst/>
            <a:rect r="r" b="b" t="t" l="l"/>
            <a:pathLst>
              <a:path h="1089356" w="2155201">
                <a:moveTo>
                  <a:pt x="0" y="0"/>
                </a:moveTo>
                <a:lnTo>
                  <a:pt x="2155201" y="0"/>
                </a:lnTo>
                <a:lnTo>
                  <a:pt x="2155201" y="1089356"/>
                </a:lnTo>
                <a:lnTo>
                  <a:pt x="0" y="1089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48080" y="8675486"/>
            <a:ext cx="1561240" cy="1518100"/>
          </a:xfrm>
          <a:custGeom>
            <a:avLst/>
            <a:gdLst/>
            <a:ahLst/>
            <a:cxnLst/>
            <a:rect r="r" b="b" t="t" l="l"/>
            <a:pathLst>
              <a:path h="1518100" w="1561240">
                <a:moveTo>
                  <a:pt x="0" y="0"/>
                </a:moveTo>
                <a:lnTo>
                  <a:pt x="1561240" y="0"/>
                </a:lnTo>
                <a:lnTo>
                  <a:pt x="1561240" y="1518100"/>
                </a:lnTo>
                <a:lnTo>
                  <a:pt x="0" y="15181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691348" y="2024670"/>
            <a:ext cx="9092873" cy="1808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7"/>
              </a:lnSpc>
              <a:spcBef>
                <a:spcPct val="0"/>
              </a:spcBef>
            </a:pPr>
            <a:r>
              <a:rPr lang="en-US" sz="9441" spc="415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CONCLUSIONS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91348" y="4251950"/>
            <a:ext cx="8193348" cy="3430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29"/>
              </a:lnSpc>
            </a:pPr>
            <a:r>
              <a:rPr lang="en-US" sz="2395">
                <a:solidFill>
                  <a:srgbClr val="3E3A4E"/>
                </a:solidFill>
                <a:latin typeface="Binate"/>
                <a:ea typeface="Binate"/>
                <a:cs typeface="Binate"/>
                <a:sym typeface="Binate"/>
              </a:rPr>
              <a:t>ANNEX PAY - More Than Just Code</a:t>
            </a:r>
          </a:p>
          <a:p>
            <a:pPr algn="l">
              <a:lnSpc>
                <a:spcPts val="3929"/>
              </a:lnSpc>
            </a:pPr>
          </a:p>
          <a:p>
            <a:pPr algn="l">
              <a:lnSpc>
                <a:spcPts val="3929"/>
              </a:lnSpc>
            </a:pPr>
            <a:r>
              <a:rPr lang="en-US" sz="2395">
                <a:solidFill>
                  <a:srgbClr val="3E3A4E"/>
                </a:solidFill>
                <a:latin typeface="Binate"/>
                <a:ea typeface="Binate"/>
                <a:cs typeface="Binate"/>
                <a:sym typeface="Binate"/>
              </a:rPr>
              <a:t>A complete banking solution</a:t>
            </a:r>
          </a:p>
          <a:p>
            <a:pPr algn="l">
              <a:lnSpc>
                <a:spcPts val="3929"/>
              </a:lnSpc>
            </a:pPr>
          </a:p>
          <a:p>
            <a:pPr algn="l">
              <a:lnSpc>
                <a:spcPts val="3929"/>
              </a:lnSpc>
            </a:pPr>
            <a:r>
              <a:rPr lang="en-US" sz="2395">
                <a:solidFill>
                  <a:srgbClr val="3E3A4E"/>
                </a:solidFill>
                <a:latin typeface="Binate"/>
                <a:ea typeface="Binate"/>
                <a:cs typeface="Binate"/>
                <a:sym typeface="Binate"/>
              </a:rPr>
              <a:t>Foundation for real financial systems</a:t>
            </a:r>
          </a:p>
          <a:p>
            <a:pPr algn="l">
              <a:lnSpc>
                <a:spcPts val="3929"/>
              </a:lnSpc>
            </a:pPr>
          </a:p>
          <a:p>
            <a:pPr algn="l" marL="0" indent="0" lvl="0">
              <a:lnSpc>
                <a:spcPts val="3929"/>
              </a:lnSpc>
            </a:pPr>
            <a:r>
              <a:rPr lang="en-US" sz="2395">
                <a:solidFill>
                  <a:srgbClr val="3E3A4E"/>
                </a:solidFill>
                <a:latin typeface="Binate"/>
                <a:ea typeface="Binate"/>
                <a:cs typeface="Binate"/>
                <a:sym typeface="Binate"/>
              </a:rPr>
              <a:t>Demonstration of software engineering principles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8789" y="2055111"/>
            <a:ext cx="13691597" cy="6176777"/>
          </a:xfrm>
          <a:custGeom>
            <a:avLst/>
            <a:gdLst/>
            <a:ahLst/>
            <a:cxnLst/>
            <a:rect r="r" b="b" t="t" l="l"/>
            <a:pathLst>
              <a:path h="6176777" w="13691597">
                <a:moveTo>
                  <a:pt x="0" y="0"/>
                </a:moveTo>
                <a:lnTo>
                  <a:pt x="13691597" y="0"/>
                </a:lnTo>
                <a:lnTo>
                  <a:pt x="13691597" y="6176778"/>
                </a:lnTo>
                <a:lnTo>
                  <a:pt x="0" y="6176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771" y="6511530"/>
            <a:ext cx="9201172" cy="66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71"/>
              </a:lnSpc>
              <a:spcBef>
                <a:spcPct val="0"/>
              </a:spcBef>
            </a:pPr>
            <a:r>
              <a:rPr lang="en-US" sz="3479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contact : Team Hash Include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487620" y="5380048"/>
            <a:ext cx="5097162" cy="4114800"/>
          </a:xfrm>
          <a:custGeom>
            <a:avLst/>
            <a:gdLst/>
            <a:ahLst/>
            <a:cxnLst/>
            <a:rect r="r" b="b" t="t" l="l"/>
            <a:pathLst>
              <a:path h="4114800" w="5097162">
                <a:moveTo>
                  <a:pt x="0" y="0"/>
                </a:moveTo>
                <a:lnTo>
                  <a:pt x="5097162" y="0"/>
                </a:lnTo>
                <a:lnTo>
                  <a:pt x="50971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163130">
            <a:off x="652215" y="933037"/>
            <a:ext cx="4213326" cy="2757813"/>
          </a:xfrm>
          <a:custGeom>
            <a:avLst/>
            <a:gdLst/>
            <a:ahLst/>
            <a:cxnLst/>
            <a:rect r="r" b="b" t="t" l="l"/>
            <a:pathLst>
              <a:path h="2757813" w="4213326">
                <a:moveTo>
                  <a:pt x="0" y="0"/>
                </a:moveTo>
                <a:lnTo>
                  <a:pt x="4213326" y="0"/>
                </a:lnTo>
                <a:lnTo>
                  <a:pt x="4213326" y="2757813"/>
                </a:lnTo>
                <a:lnTo>
                  <a:pt x="0" y="27578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98465" y="928249"/>
            <a:ext cx="3882407" cy="3197692"/>
          </a:xfrm>
          <a:custGeom>
            <a:avLst/>
            <a:gdLst/>
            <a:ahLst/>
            <a:cxnLst/>
            <a:rect r="r" b="b" t="t" l="l"/>
            <a:pathLst>
              <a:path h="3197692" w="3882407">
                <a:moveTo>
                  <a:pt x="0" y="0"/>
                </a:moveTo>
                <a:lnTo>
                  <a:pt x="3882407" y="0"/>
                </a:lnTo>
                <a:lnTo>
                  <a:pt x="3882407" y="3197692"/>
                </a:lnTo>
                <a:lnTo>
                  <a:pt x="0" y="31976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34301" y="3126073"/>
            <a:ext cx="5152057" cy="1813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49"/>
              </a:lnSpc>
              <a:spcBef>
                <a:spcPct val="0"/>
              </a:spcBef>
            </a:pPr>
            <a:r>
              <a:rPr lang="en-US" sz="9463" spc="416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THANK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696005" y="928249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7756" y="5286516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8" y="0"/>
                </a:lnTo>
                <a:lnTo>
                  <a:pt x="721888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700231" y="4673024"/>
            <a:ext cx="6298234" cy="135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7"/>
              </a:lnSpc>
              <a:spcBef>
                <a:spcPct val="0"/>
              </a:spcBef>
            </a:pPr>
            <a:r>
              <a:rPr lang="en-US" sz="7126" spc="313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ANY QUESTIONS?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47588" y="1945649"/>
            <a:ext cx="16011712" cy="7613713"/>
            <a:chOff x="0" y="0"/>
            <a:chExt cx="3036990" cy="14441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36990" cy="1444116"/>
            </a:xfrm>
            <a:custGeom>
              <a:avLst/>
              <a:gdLst/>
              <a:ahLst/>
              <a:cxnLst/>
              <a:rect r="r" b="b" t="t" l="l"/>
              <a:pathLst>
                <a:path h="1444116" w="3036990">
                  <a:moveTo>
                    <a:pt x="18857" y="0"/>
                  </a:moveTo>
                  <a:lnTo>
                    <a:pt x="3018133" y="0"/>
                  </a:lnTo>
                  <a:cubicBezTo>
                    <a:pt x="3023134" y="0"/>
                    <a:pt x="3027931" y="1987"/>
                    <a:pt x="3031467" y="5523"/>
                  </a:cubicBezTo>
                  <a:cubicBezTo>
                    <a:pt x="3035004" y="9060"/>
                    <a:pt x="3036990" y="13856"/>
                    <a:pt x="3036990" y="18857"/>
                  </a:cubicBezTo>
                  <a:lnTo>
                    <a:pt x="3036990" y="1425259"/>
                  </a:lnTo>
                  <a:cubicBezTo>
                    <a:pt x="3036990" y="1430260"/>
                    <a:pt x="3035004" y="1435057"/>
                    <a:pt x="3031467" y="1438593"/>
                  </a:cubicBezTo>
                  <a:cubicBezTo>
                    <a:pt x="3027931" y="1442129"/>
                    <a:pt x="3023134" y="1444116"/>
                    <a:pt x="3018133" y="1444116"/>
                  </a:cubicBezTo>
                  <a:lnTo>
                    <a:pt x="18857" y="1444116"/>
                  </a:lnTo>
                  <a:cubicBezTo>
                    <a:pt x="13856" y="1444116"/>
                    <a:pt x="9060" y="1442129"/>
                    <a:pt x="5523" y="1438593"/>
                  </a:cubicBezTo>
                  <a:cubicBezTo>
                    <a:pt x="1987" y="1435057"/>
                    <a:pt x="0" y="1430260"/>
                    <a:pt x="0" y="1425259"/>
                  </a:cubicBezTo>
                  <a:lnTo>
                    <a:pt x="0" y="18857"/>
                  </a:lnTo>
                  <a:cubicBezTo>
                    <a:pt x="0" y="13856"/>
                    <a:pt x="1987" y="9060"/>
                    <a:pt x="5523" y="5523"/>
                  </a:cubicBezTo>
                  <a:cubicBezTo>
                    <a:pt x="9060" y="1987"/>
                    <a:pt x="13856" y="0"/>
                    <a:pt x="18857" y="0"/>
                  </a:cubicBezTo>
                  <a:close/>
                </a:path>
              </a:pathLst>
            </a:custGeom>
            <a:solidFill>
              <a:srgbClr val="49AD8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3036990" cy="15393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97947" y="2305143"/>
            <a:ext cx="2515262" cy="251526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0793" y="0"/>
                  </a:moveTo>
                  <a:lnTo>
                    <a:pt x="742007" y="0"/>
                  </a:lnTo>
                  <a:cubicBezTo>
                    <a:pt x="781105" y="0"/>
                    <a:pt x="812800" y="31695"/>
                    <a:pt x="812800" y="70793"/>
                  </a:cubicBezTo>
                  <a:lnTo>
                    <a:pt x="812800" y="742007"/>
                  </a:lnTo>
                  <a:cubicBezTo>
                    <a:pt x="812800" y="781105"/>
                    <a:pt x="781105" y="812800"/>
                    <a:pt x="742007" y="812800"/>
                  </a:cubicBezTo>
                  <a:lnTo>
                    <a:pt x="70793" y="812800"/>
                  </a:lnTo>
                  <a:cubicBezTo>
                    <a:pt x="31695" y="812800"/>
                    <a:pt x="0" y="781105"/>
                    <a:pt x="0" y="742007"/>
                  </a:cubicBezTo>
                  <a:lnTo>
                    <a:pt x="0" y="70793"/>
                  </a:lnTo>
                  <a:cubicBezTo>
                    <a:pt x="0" y="31695"/>
                    <a:pt x="31695" y="0"/>
                    <a:pt x="70793" y="0"/>
                  </a:cubicBezTo>
                  <a:close/>
                </a:path>
              </a:pathLst>
            </a:custGeom>
            <a:blipFill>
              <a:blip r:embed="rId2"/>
              <a:stretch>
                <a:fillRect l="-62212" t="0" r="-17526" b="0"/>
              </a:stretch>
            </a:blipFill>
            <a:ln w="114300" cap="rnd">
              <a:solidFill>
                <a:srgbClr val="FAFAFA"/>
              </a:solidFill>
              <a:prstDash val="solid"/>
              <a:round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968546">
            <a:off x="3351780" y="6020936"/>
            <a:ext cx="905403" cy="418132"/>
          </a:xfrm>
          <a:custGeom>
            <a:avLst/>
            <a:gdLst/>
            <a:ahLst/>
            <a:cxnLst/>
            <a:rect r="r" b="b" t="t" l="l"/>
            <a:pathLst>
              <a:path h="418132" w="905403">
                <a:moveTo>
                  <a:pt x="0" y="0"/>
                </a:moveTo>
                <a:lnTo>
                  <a:pt x="905404" y="0"/>
                </a:lnTo>
                <a:lnTo>
                  <a:pt x="905404" y="418131"/>
                </a:lnTo>
                <a:lnTo>
                  <a:pt x="0" y="418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68546">
            <a:off x="8800742" y="6020936"/>
            <a:ext cx="905403" cy="418132"/>
          </a:xfrm>
          <a:custGeom>
            <a:avLst/>
            <a:gdLst/>
            <a:ahLst/>
            <a:cxnLst/>
            <a:rect r="r" b="b" t="t" l="l"/>
            <a:pathLst>
              <a:path h="418132" w="905403">
                <a:moveTo>
                  <a:pt x="0" y="0"/>
                </a:moveTo>
                <a:lnTo>
                  <a:pt x="905404" y="0"/>
                </a:lnTo>
                <a:lnTo>
                  <a:pt x="905404" y="418131"/>
                </a:lnTo>
                <a:lnTo>
                  <a:pt x="0" y="4181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68546">
            <a:off x="14426193" y="5781655"/>
            <a:ext cx="905403" cy="418132"/>
          </a:xfrm>
          <a:custGeom>
            <a:avLst/>
            <a:gdLst/>
            <a:ahLst/>
            <a:cxnLst/>
            <a:rect r="r" b="b" t="t" l="l"/>
            <a:pathLst>
              <a:path h="418132" w="905403">
                <a:moveTo>
                  <a:pt x="0" y="0"/>
                </a:moveTo>
                <a:lnTo>
                  <a:pt x="905403" y="0"/>
                </a:lnTo>
                <a:lnTo>
                  <a:pt x="905403" y="418132"/>
                </a:lnTo>
                <a:lnTo>
                  <a:pt x="0" y="418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2888">
            <a:off x="5212" y="810316"/>
            <a:ext cx="2484752" cy="1969731"/>
          </a:xfrm>
          <a:custGeom>
            <a:avLst/>
            <a:gdLst/>
            <a:ahLst/>
            <a:cxnLst/>
            <a:rect r="r" b="b" t="t" l="l"/>
            <a:pathLst>
              <a:path h="1969731" w="2484752">
                <a:moveTo>
                  <a:pt x="0" y="0"/>
                </a:moveTo>
                <a:lnTo>
                  <a:pt x="2484752" y="0"/>
                </a:lnTo>
                <a:lnTo>
                  <a:pt x="2484752" y="1969731"/>
                </a:lnTo>
                <a:lnTo>
                  <a:pt x="0" y="19697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46116" y="8480283"/>
            <a:ext cx="3177363" cy="1039864"/>
          </a:xfrm>
          <a:custGeom>
            <a:avLst/>
            <a:gdLst/>
            <a:ahLst/>
            <a:cxnLst/>
            <a:rect r="r" b="b" t="t" l="l"/>
            <a:pathLst>
              <a:path h="1039864" w="3177363">
                <a:moveTo>
                  <a:pt x="0" y="0"/>
                </a:moveTo>
                <a:lnTo>
                  <a:pt x="3177363" y="0"/>
                </a:lnTo>
                <a:lnTo>
                  <a:pt x="3177363" y="1039864"/>
                </a:lnTo>
                <a:lnTo>
                  <a:pt x="0" y="10398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02686" y="233425"/>
            <a:ext cx="14391227" cy="1448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190"/>
              </a:lnSpc>
            </a:pPr>
            <a:r>
              <a:rPr lang="en-US" sz="10081" spc="443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MEET OUR TEAM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5155" y="4889776"/>
            <a:ext cx="3747480" cy="57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3"/>
              </a:lnSpc>
            </a:pPr>
            <a:r>
              <a:rPr lang="en-US" sz="3341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Hafsa Akter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4802" y="4977092"/>
            <a:ext cx="3754439" cy="57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3"/>
              </a:lnSpc>
            </a:pPr>
            <a:r>
              <a:rPr lang="en-US" sz="3341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Md. Monirul Hasan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366703" y="4947650"/>
            <a:ext cx="3747480" cy="57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3"/>
              </a:lnSpc>
            </a:pPr>
            <a:r>
              <a:rPr lang="en-US" sz="3341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Ahana Islam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872024" y="270747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93913" y="878232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995813" y="2200517"/>
            <a:ext cx="2515262" cy="251526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0793" y="0"/>
                  </a:moveTo>
                  <a:lnTo>
                    <a:pt x="742007" y="0"/>
                  </a:lnTo>
                  <a:cubicBezTo>
                    <a:pt x="781105" y="0"/>
                    <a:pt x="812800" y="31695"/>
                    <a:pt x="812800" y="70793"/>
                  </a:cubicBezTo>
                  <a:lnTo>
                    <a:pt x="812800" y="742007"/>
                  </a:lnTo>
                  <a:cubicBezTo>
                    <a:pt x="812800" y="781105"/>
                    <a:pt x="781105" y="812800"/>
                    <a:pt x="742007" y="812800"/>
                  </a:cubicBezTo>
                  <a:lnTo>
                    <a:pt x="70793" y="812800"/>
                  </a:lnTo>
                  <a:cubicBezTo>
                    <a:pt x="31695" y="812800"/>
                    <a:pt x="0" y="781105"/>
                    <a:pt x="0" y="742007"/>
                  </a:cubicBezTo>
                  <a:lnTo>
                    <a:pt x="0" y="70793"/>
                  </a:lnTo>
                  <a:cubicBezTo>
                    <a:pt x="0" y="31695"/>
                    <a:pt x="31695" y="0"/>
                    <a:pt x="70793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6666" r="0" b="-16666"/>
              </a:stretch>
            </a:blipFill>
            <a:ln w="114300" cap="rnd">
              <a:solidFill>
                <a:srgbClr val="FAFAFA"/>
              </a:solidFill>
              <a:prstDash val="solid"/>
              <a:round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5371107" y="4820405"/>
            <a:ext cx="2515262" cy="251526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0793" y="0"/>
                  </a:moveTo>
                  <a:lnTo>
                    <a:pt x="742007" y="0"/>
                  </a:lnTo>
                  <a:cubicBezTo>
                    <a:pt x="781105" y="0"/>
                    <a:pt x="812800" y="31695"/>
                    <a:pt x="812800" y="70793"/>
                  </a:cubicBezTo>
                  <a:lnTo>
                    <a:pt x="812800" y="742007"/>
                  </a:lnTo>
                  <a:cubicBezTo>
                    <a:pt x="812800" y="781105"/>
                    <a:pt x="781105" y="812800"/>
                    <a:pt x="742007" y="812800"/>
                  </a:cubicBezTo>
                  <a:lnTo>
                    <a:pt x="70793" y="812800"/>
                  </a:lnTo>
                  <a:cubicBezTo>
                    <a:pt x="31695" y="812800"/>
                    <a:pt x="0" y="781105"/>
                    <a:pt x="0" y="742007"/>
                  </a:cubicBezTo>
                  <a:lnTo>
                    <a:pt x="0" y="70793"/>
                  </a:lnTo>
                  <a:cubicBezTo>
                    <a:pt x="0" y="31695"/>
                    <a:pt x="31695" y="0"/>
                    <a:pt x="70793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16666" r="0" b="-16666"/>
              </a:stretch>
            </a:blipFill>
            <a:ln w="114300" cap="rnd">
              <a:solidFill>
                <a:srgbClr val="FAFAFA"/>
              </a:solidFill>
              <a:prstDash val="solid"/>
              <a:round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3449214" y="2127657"/>
            <a:ext cx="2515262" cy="2515262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0793" y="0"/>
                  </a:moveTo>
                  <a:lnTo>
                    <a:pt x="742007" y="0"/>
                  </a:lnTo>
                  <a:cubicBezTo>
                    <a:pt x="781105" y="0"/>
                    <a:pt x="812800" y="31695"/>
                    <a:pt x="812800" y="70793"/>
                  </a:cubicBezTo>
                  <a:lnTo>
                    <a:pt x="812800" y="742007"/>
                  </a:lnTo>
                  <a:cubicBezTo>
                    <a:pt x="812800" y="781105"/>
                    <a:pt x="781105" y="812800"/>
                    <a:pt x="742007" y="812800"/>
                  </a:cubicBezTo>
                  <a:lnTo>
                    <a:pt x="70793" y="812800"/>
                  </a:lnTo>
                  <a:cubicBezTo>
                    <a:pt x="31695" y="812800"/>
                    <a:pt x="0" y="781105"/>
                    <a:pt x="0" y="742007"/>
                  </a:cubicBezTo>
                  <a:lnTo>
                    <a:pt x="0" y="70793"/>
                  </a:lnTo>
                  <a:cubicBezTo>
                    <a:pt x="0" y="31695"/>
                    <a:pt x="31695" y="0"/>
                    <a:pt x="70793" y="0"/>
                  </a:cubicBez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  <a:ln w="114300" cap="rnd">
              <a:solidFill>
                <a:srgbClr val="FAFAFA"/>
              </a:solidFill>
              <a:prstDash val="solid"/>
              <a:round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10827331" y="4642919"/>
            <a:ext cx="2515262" cy="251526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70793" y="0"/>
                  </a:moveTo>
                  <a:lnTo>
                    <a:pt x="742007" y="0"/>
                  </a:lnTo>
                  <a:cubicBezTo>
                    <a:pt x="781105" y="0"/>
                    <a:pt x="812800" y="31695"/>
                    <a:pt x="812800" y="70793"/>
                  </a:cubicBezTo>
                  <a:lnTo>
                    <a:pt x="812800" y="742007"/>
                  </a:lnTo>
                  <a:cubicBezTo>
                    <a:pt x="812800" y="781105"/>
                    <a:pt x="781105" y="812800"/>
                    <a:pt x="742007" y="812800"/>
                  </a:cubicBezTo>
                  <a:lnTo>
                    <a:pt x="70793" y="812800"/>
                  </a:lnTo>
                  <a:cubicBezTo>
                    <a:pt x="31695" y="812800"/>
                    <a:pt x="0" y="781105"/>
                    <a:pt x="0" y="742007"/>
                  </a:cubicBezTo>
                  <a:lnTo>
                    <a:pt x="0" y="70793"/>
                  </a:lnTo>
                  <a:cubicBezTo>
                    <a:pt x="0" y="31695"/>
                    <a:pt x="31695" y="0"/>
                    <a:pt x="70793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5668" r="0" b="-5668"/>
              </a:stretch>
            </a:blipFill>
            <a:ln w="114300" cap="rnd">
              <a:solidFill>
                <a:srgbClr val="FAFAFA"/>
              </a:solidFill>
              <a:prstDash val="solid"/>
              <a:round/>
            </a:ln>
          </p:spPr>
        </p:sp>
      </p:grpSp>
      <p:sp>
        <p:nvSpPr>
          <p:cNvPr name="TextBox 26" id="26"/>
          <p:cNvSpPr txBox="true"/>
          <p:nvPr/>
        </p:nvSpPr>
        <p:spPr>
          <a:xfrm rot="0">
            <a:off x="10498836" y="7940251"/>
            <a:ext cx="2708148" cy="40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1"/>
              </a:lnSpc>
            </a:pPr>
            <a:r>
              <a:rPr lang="en-US" sz="2348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ID: 20255103083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38738" y="8006874"/>
            <a:ext cx="2708148" cy="40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1"/>
              </a:lnSpc>
            </a:pPr>
            <a:r>
              <a:rPr lang="en-US" sz="2348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ID: 20255103086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968546">
            <a:off x="6340111" y="8464463"/>
            <a:ext cx="905403" cy="418132"/>
          </a:xfrm>
          <a:custGeom>
            <a:avLst/>
            <a:gdLst/>
            <a:ahLst/>
            <a:cxnLst/>
            <a:rect r="r" b="b" t="t" l="l"/>
            <a:pathLst>
              <a:path h="418132" w="905403">
                <a:moveTo>
                  <a:pt x="0" y="0"/>
                </a:moveTo>
                <a:lnTo>
                  <a:pt x="905403" y="0"/>
                </a:lnTo>
                <a:lnTo>
                  <a:pt x="905403" y="418132"/>
                </a:lnTo>
                <a:lnTo>
                  <a:pt x="0" y="418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968546">
            <a:off x="11520963" y="8289742"/>
            <a:ext cx="905403" cy="418132"/>
          </a:xfrm>
          <a:custGeom>
            <a:avLst/>
            <a:gdLst/>
            <a:ahLst/>
            <a:cxnLst/>
            <a:rect r="r" b="b" t="t" l="l"/>
            <a:pathLst>
              <a:path h="418132" w="905403">
                <a:moveTo>
                  <a:pt x="0" y="0"/>
                </a:moveTo>
                <a:lnTo>
                  <a:pt x="905404" y="0"/>
                </a:lnTo>
                <a:lnTo>
                  <a:pt x="905404" y="418132"/>
                </a:lnTo>
                <a:lnTo>
                  <a:pt x="0" y="418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247588" y="7526642"/>
            <a:ext cx="4281653" cy="1907282"/>
          </a:xfrm>
          <a:custGeom>
            <a:avLst/>
            <a:gdLst/>
            <a:ahLst/>
            <a:cxnLst/>
            <a:rect r="r" b="b" t="t" l="l"/>
            <a:pathLst>
              <a:path h="1907282" w="4281653">
                <a:moveTo>
                  <a:pt x="0" y="0"/>
                </a:moveTo>
                <a:lnTo>
                  <a:pt x="4281653" y="0"/>
                </a:lnTo>
                <a:lnTo>
                  <a:pt x="4281653" y="1907282"/>
                </a:lnTo>
                <a:lnTo>
                  <a:pt x="0" y="19072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919072" y="7382468"/>
            <a:ext cx="3747480" cy="57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3"/>
              </a:lnSpc>
            </a:pPr>
            <a:r>
              <a:rPr lang="en-US" sz="3341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Bithi Rani Debi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979170" y="7307740"/>
            <a:ext cx="3747480" cy="57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43"/>
              </a:lnSpc>
            </a:pPr>
            <a:r>
              <a:rPr lang="en-US" sz="3341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Arpita Deb Aishee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886369" y="5584128"/>
            <a:ext cx="2708148" cy="40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1"/>
              </a:lnSpc>
            </a:pPr>
            <a:r>
              <a:rPr lang="en-US" sz="2348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ID: 20255103118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297947" y="5584128"/>
            <a:ext cx="2708148" cy="40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1"/>
              </a:lnSpc>
            </a:pPr>
            <a:r>
              <a:rPr lang="en-US" sz="2348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ID: 20255103087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524820" y="5409407"/>
            <a:ext cx="2708148" cy="406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41"/>
              </a:lnSpc>
            </a:pPr>
            <a:r>
              <a:rPr lang="en-US" sz="2348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ID: 20255103119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12781"/>
            <a:ext cx="16357014" cy="9303993"/>
            <a:chOff x="0" y="0"/>
            <a:chExt cx="4308020" cy="24504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08020" cy="2450434"/>
            </a:xfrm>
            <a:custGeom>
              <a:avLst/>
              <a:gdLst/>
              <a:ahLst/>
              <a:cxnLst/>
              <a:rect r="r" b="b" t="t" l="l"/>
              <a:pathLst>
                <a:path h="2450434" w="4308020">
                  <a:moveTo>
                    <a:pt x="38338" y="0"/>
                  </a:moveTo>
                  <a:lnTo>
                    <a:pt x="4269682" y="0"/>
                  </a:lnTo>
                  <a:cubicBezTo>
                    <a:pt x="4290856" y="0"/>
                    <a:pt x="4308020" y="17165"/>
                    <a:pt x="4308020" y="38338"/>
                  </a:cubicBezTo>
                  <a:lnTo>
                    <a:pt x="4308020" y="2412096"/>
                  </a:lnTo>
                  <a:cubicBezTo>
                    <a:pt x="4308020" y="2422264"/>
                    <a:pt x="4303981" y="2432016"/>
                    <a:pt x="4296791" y="2439205"/>
                  </a:cubicBezTo>
                  <a:cubicBezTo>
                    <a:pt x="4289601" y="2446395"/>
                    <a:pt x="4279850" y="2450434"/>
                    <a:pt x="4269682" y="2450434"/>
                  </a:cubicBezTo>
                  <a:lnTo>
                    <a:pt x="38338" y="2450434"/>
                  </a:lnTo>
                  <a:cubicBezTo>
                    <a:pt x="28170" y="2450434"/>
                    <a:pt x="18419" y="2446395"/>
                    <a:pt x="11229" y="2439205"/>
                  </a:cubicBezTo>
                  <a:cubicBezTo>
                    <a:pt x="4039" y="2432016"/>
                    <a:pt x="0" y="2422264"/>
                    <a:pt x="0" y="2412096"/>
                  </a:cubicBezTo>
                  <a:lnTo>
                    <a:pt x="0" y="38338"/>
                  </a:lnTo>
                  <a:cubicBezTo>
                    <a:pt x="0" y="28170"/>
                    <a:pt x="4039" y="18419"/>
                    <a:pt x="11229" y="11229"/>
                  </a:cubicBezTo>
                  <a:cubicBezTo>
                    <a:pt x="18419" y="4039"/>
                    <a:pt x="28170" y="0"/>
                    <a:pt x="38338" y="0"/>
                  </a:cubicBezTo>
                  <a:close/>
                </a:path>
              </a:pathLst>
            </a:custGeom>
            <a:solidFill>
              <a:srgbClr val="FAFAFA"/>
            </a:solidFill>
            <a:ln w="200025" cap="rnd">
              <a:solidFill>
                <a:srgbClr val="B8E28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308020" cy="25456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56982" y="111751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8" y="0"/>
                </a:lnTo>
                <a:lnTo>
                  <a:pt x="721888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98356" y="491503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8" y="0"/>
                </a:lnTo>
                <a:lnTo>
                  <a:pt x="721888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0533" y="9258300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8" y="0"/>
                </a:lnTo>
                <a:lnTo>
                  <a:pt x="721888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5996" y="8645281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99864" y="1189457"/>
            <a:ext cx="1639336" cy="1639336"/>
          </a:xfrm>
          <a:custGeom>
            <a:avLst/>
            <a:gdLst/>
            <a:ahLst/>
            <a:cxnLst/>
            <a:rect r="r" b="b" t="t" l="l"/>
            <a:pathLst>
              <a:path h="1639336" w="1639336">
                <a:moveTo>
                  <a:pt x="0" y="0"/>
                </a:moveTo>
                <a:lnTo>
                  <a:pt x="1639336" y="0"/>
                </a:lnTo>
                <a:lnTo>
                  <a:pt x="1639336" y="1639336"/>
                </a:lnTo>
                <a:lnTo>
                  <a:pt x="0" y="1639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8425" y="4930314"/>
            <a:ext cx="853052" cy="842195"/>
          </a:xfrm>
          <a:custGeom>
            <a:avLst/>
            <a:gdLst/>
            <a:ahLst/>
            <a:cxnLst/>
            <a:rect r="r" b="b" t="t" l="l"/>
            <a:pathLst>
              <a:path h="842195" w="853052">
                <a:moveTo>
                  <a:pt x="0" y="0"/>
                </a:moveTo>
                <a:lnTo>
                  <a:pt x="853052" y="0"/>
                </a:lnTo>
                <a:lnTo>
                  <a:pt x="853052" y="842196"/>
                </a:lnTo>
                <a:lnTo>
                  <a:pt x="0" y="842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47853" y="9076385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89"/>
                </a:lnTo>
                <a:lnTo>
                  <a:pt x="0" y="971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74132" y="84381"/>
            <a:ext cx="843724" cy="832986"/>
          </a:xfrm>
          <a:custGeom>
            <a:avLst/>
            <a:gdLst/>
            <a:ahLst/>
            <a:cxnLst/>
            <a:rect r="r" b="b" t="t" l="l"/>
            <a:pathLst>
              <a:path h="832986" w="843724">
                <a:moveTo>
                  <a:pt x="0" y="0"/>
                </a:moveTo>
                <a:lnTo>
                  <a:pt x="843724" y="0"/>
                </a:lnTo>
                <a:lnTo>
                  <a:pt x="843724" y="832986"/>
                </a:lnTo>
                <a:lnTo>
                  <a:pt x="0" y="8329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776520" y="3611695"/>
            <a:ext cx="1067632" cy="1054044"/>
          </a:xfrm>
          <a:custGeom>
            <a:avLst/>
            <a:gdLst/>
            <a:ahLst/>
            <a:cxnLst/>
            <a:rect r="r" b="b" t="t" l="l"/>
            <a:pathLst>
              <a:path h="1054044" w="1067632">
                <a:moveTo>
                  <a:pt x="0" y="0"/>
                </a:moveTo>
                <a:lnTo>
                  <a:pt x="1067633" y="0"/>
                </a:lnTo>
                <a:lnTo>
                  <a:pt x="1067633" y="1054044"/>
                </a:lnTo>
                <a:lnTo>
                  <a:pt x="0" y="1054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99551" y="6279889"/>
            <a:ext cx="2978411" cy="2978411"/>
          </a:xfrm>
          <a:custGeom>
            <a:avLst/>
            <a:gdLst/>
            <a:ahLst/>
            <a:cxnLst/>
            <a:rect r="r" b="b" t="t" l="l"/>
            <a:pathLst>
              <a:path h="2978411" w="2978411">
                <a:moveTo>
                  <a:pt x="0" y="0"/>
                </a:moveTo>
                <a:lnTo>
                  <a:pt x="2978411" y="0"/>
                </a:lnTo>
                <a:lnTo>
                  <a:pt x="2978411" y="2978411"/>
                </a:lnTo>
                <a:lnTo>
                  <a:pt x="0" y="29784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942421" y="793542"/>
            <a:ext cx="5552331" cy="1105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79"/>
              </a:lnSpc>
              <a:spcBef>
                <a:spcPct val="0"/>
              </a:spcBef>
            </a:pPr>
            <a:r>
              <a:rPr lang="en-US" sz="6485" spc="382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 "OBJECTIVES"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47853" y="3089852"/>
            <a:ext cx="11770073" cy="4327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1381" indent="-330691" lvl="1">
              <a:lnSpc>
                <a:spcPts val="4656"/>
              </a:lnSpc>
              <a:buFont typeface="Arial"/>
              <a:buChar char="•"/>
            </a:pPr>
            <a:r>
              <a:rPr lang="en-US" sz="306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Build </a:t>
            </a:r>
            <a:r>
              <a:rPr lang="en-US" sz="306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a secure and efficient banking system</a:t>
            </a:r>
          </a:p>
          <a:p>
            <a:pPr algn="just" marL="661381" indent="-330691" lvl="1">
              <a:lnSpc>
                <a:spcPts val="4656"/>
              </a:lnSpc>
              <a:buFont typeface="Arial"/>
              <a:buChar char="•"/>
            </a:pPr>
            <a:r>
              <a:rPr lang="en-US" sz="306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Replace slow manual banking tasks with automation</a:t>
            </a:r>
          </a:p>
          <a:p>
            <a:pPr algn="just" marL="661381" indent="-330691" lvl="1">
              <a:lnSpc>
                <a:spcPts val="4656"/>
              </a:lnSpc>
              <a:buFont typeface="Arial"/>
              <a:buChar char="•"/>
            </a:pPr>
            <a:r>
              <a:rPr lang="en-US" sz="306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Store and manage user data safely using file handling</a:t>
            </a:r>
          </a:p>
          <a:p>
            <a:pPr algn="just" marL="661381" indent="-330691" lvl="1">
              <a:lnSpc>
                <a:spcPts val="4656"/>
              </a:lnSpc>
              <a:buFont typeface="Arial"/>
              <a:buChar char="•"/>
            </a:pPr>
            <a:r>
              <a:rPr lang="en-US" sz="306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Provide smooth user and admin workflows</a:t>
            </a:r>
          </a:p>
          <a:p>
            <a:pPr algn="just" marL="661381" indent="-330691" lvl="1">
              <a:lnSpc>
                <a:spcPts val="4656"/>
              </a:lnSpc>
              <a:buFont typeface="Arial"/>
              <a:buChar char="•"/>
            </a:pPr>
            <a:r>
              <a:rPr lang="en-US" sz="306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Add real-life features to make banking systems easier</a:t>
            </a:r>
          </a:p>
          <a:p>
            <a:pPr algn="just" marL="661381" indent="-330691" lvl="1">
              <a:lnSpc>
                <a:spcPts val="4656"/>
              </a:lnSpc>
              <a:buFont typeface="Arial"/>
              <a:buChar char="•"/>
            </a:pPr>
            <a:r>
              <a:rPr lang="en-US" sz="306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Cr</a:t>
            </a:r>
            <a:r>
              <a:rPr lang="en-US" sz="306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eate a colorful, interactive experience</a:t>
            </a:r>
          </a:p>
          <a:p>
            <a:pPr algn="just">
              <a:lnSpc>
                <a:spcPts val="465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3046108" y="2098918"/>
            <a:ext cx="8897289" cy="72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91"/>
              </a:lnSpc>
              <a:spcBef>
                <a:spcPct val="0"/>
              </a:spcBef>
            </a:pPr>
            <a:r>
              <a:rPr lang="en-US" sz="4290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What ANNEX PA</a:t>
            </a:r>
            <a:r>
              <a:rPr lang="en-US" sz="4290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Y Aims to Achieve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8939" y="523303"/>
            <a:ext cx="16690123" cy="9144997"/>
            <a:chOff x="0" y="0"/>
            <a:chExt cx="4395752" cy="24085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95753" cy="2408559"/>
            </a:xfrm>
            <a:custGeom>
              <a:avLst/>
              <a:gdLst/>
              <a:ahLst/>
              <a:cxnLst/>
              <a:rect r="r" b="b" t="t" l="l"/>
              <a:pathLst>
                <a:path h="2408559" w="4395753">
                  <a:moveTo>
                    <a:pt x="37573" y="0"/>
                  </a:moveTo>
                  <a:lnTo>
                    <a:pt x="4358180" y="0"/>
                  </a:lnTo>
                  <a:cubicBezTo>
                    <a:pt x="4368145" y="0"/>
                    <a:pt x="4377701" y="3959"/>
                    <a:pt x="4384748" y="11005"/>
                  </a:cubicBezTo>
                  <a:cubicBezTo>
                    <a:pt x="4391794" y="18051"/>
                    <a:pt x="4395753" y="27608"/>
                    <a:pt x="4395753" y="37573"/>
                  </a:cubicBezTo>
                  <a:lnTo>
                    <a:pt x="4395753" y="2370986"/>
                  </a:lnTo>
                  <a:cubicBezTo>
                    <a:pt x="4395753" y="2380951"/>
                    <a:pt x="4391794" y="2390508"/>
                    <a:pt x="4384748" y="2397554"/>
                  </a:cubicBezTo>
                  <a:cubicBezTo>
                    <a:pt x="4377701" y="2404601"/>
                    <a:pt x="4368145" y="2408559"/>
                    <a:pt x="4358180" y="2408559"/>
                  </a:cubicBezTo>
                  <a:lnTo>
                    <a:pt x="37573" y="2408559"/>
                  </a:lnTo>
                  <a:cubicBezTo>
                    <a:pt x="27608" y="2408559"/>
                    <a:pt x="18051" y="2404601"/>
                    <a:pt x="11005" y="2397554"/>
                  </a:cubicBezTo>
                  <a:cubicBezTo>
                    <a:pt x="3959" y="2390508"/>
                    <a:pt x="0" y="2380951"/>
                    <a:pt x="0" y="2370986"/>
                  </a:cubicBezTo>
                  <a:lnTo>
                    <a:pt x="0" y="37573"/>
                  </a:lnTo>
                  <a:cubicBezTo>
                    <a:pt x="0" y="27608"/>
                    <a:pt x="3959" y="18051"/>
                    <a:pt x="11005" y="11005"/>
                  </a:cubicBezTo>
                  <a:cubicBezTo>
                    <a:pt x="18051" y="3959"/>
                    <a:pt x="27608" y="0"/>
                    <a:pt x="37573" y="0"/>
                  </a:cubicBezTo>
                  <a:close/>
                </a:path>
              </a:pathLst>
            </a:custGeom>
            <a:solidFill>
              <a:srgbClr val="FAFAFA"/>
            </a:solidFill>
            <a:ln w="200025" cap="rnd">
              <a:solidFill>
                <a:srgbClr val="B8E28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95250"/>
              <a:ext cx="4395752" cy="2503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86731" y="9209825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35194" y="8751351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8" y="0"/>
                </a:lnTo>
                <a:lnTo>
                  <a:pt x="721888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37411" y="270747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9"/>
                </a:lnTo>
                <a:lnTo>
                  <a:pt x="0" y="916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128117" y="570226"/>
            <a:ext cx="721889" cy="916949"/>
          </a:xfrm>
          <a:custGeom>
            <a:avLst/>
            <a:gdLst/>
            <a:ahLst/>
            <a:cxnLst/>
            <a:rect r="r" b="b" t="t" l="l"/>
            <a:pathLst>
              <a:path h="916949" w="721889">
                <a:moveTo>
                  <a:pt x="0" y="0"/>
                </a:moveTo>
                <a:lnTo>
                  <a:pt x="721889" y="0"/>
                </a:lnTo>
                <a:lnTo>
                  <a:pt x="721889" y="916948"/>
                </a:lnTo>
                <a:lnTo>
                  <a:pt x="0" y="916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46044" y="3262637"/>
            <a:ext cx="3897838" cy="4114800"/>
          </a:xfrm>
          <a:custGeom>
            <a:avLst/>
            <a:gdLst/>
            <a:ahLst/>
            <a:cxnLst/>
            <a:rect r="r" b="b" t="t" l="l"/>
            <a:pathLst>
              <a:path h="4114800" w="3897838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65443" y="944534"/>
            <a:ext cx="8565482" cy="97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06"/>
              </a:lnSpc>
              <a:spcBef>
                <a:spcPct val="0"/>
              </a:spcBef>
            </a:pPr>
            <a:r>
              <a:rPr lang="en-US" sz="5647" spc="333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“PROBLEM STATEMENT”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0454" y="2626622"/>
            <a:ext cx="9617731" cy="6124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41"/>
              </a:lnSpc>
            </a:pPr>
          </a:p>
          <a:p>
            <a:pPr algn="just" marL="559858" indent="-279929" lvl="1">
              <a:lnSpc>
                <a:spcPts val="3941"/>
              </a:lnSpc>
              <a:buFont typeface="Arial"/>
              <a:buChar char="•"/>
            </a:pPr>
            <a:r>
              <a:rPr lang="en-US" sz="259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Re</a:t>
            </a:r>
            <a:r>
              <a:rPr lang="en-US" sz="259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al banking operations involve dozens of steps, but academic projects only cover 10% of them.</a:t>
            </a:r>
          </a:p>
          <a:p>
            <a:pPr algn="just" marL="559858" indent="-279929" lvl="1">
              <a:lnSpc>
                <a:spcPts val="3941"/>
              </a:lnSpc>
              <a:buFont typeface="Arial"/>
              <a:buChar char="•"/>
            </a:pPr>
            <a:r>
              <a:rPr lang="en-US" sz="259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Students don’t have an easy-to-use tool to visualize how banking logic actually works.</a:t>
            </a:r>
          </a:p>
          <a:p>
            <a:pPr algn="just" marL="559858" indent="-279929" lvl="1">
              <a:lnSpc>
                <a:spcPts val="3941"/>
              </a:lnSpc>
              <a:buFont typeface="Arial"/>
              <a:buChar char="•"/>
            </a:pPr>
            <a:r>
              <a:rPr lang="en-US" sz="259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Manual handling of money in small campus activities often leads to confusion, miscommunication, and missing records.</a:t>
            </a:r>
          </a:p>
          <a:p>
            <a:pPr algn="just" marL="559858" indent="-279929" lvl="1">
              <a:lnSpc>
                <a:spcPts val="3941"/>
              </a:lnSpc>
              <a:buFont typeface="Arial"/>
              <a:buChar char="•"/>
            </a:pPr>
            <a:r>
              <a:rPr lang="en-US" sz="259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Ther</a:t>
            </a:r>
            <a:r>
              <a:rPr lang="en-US" sz="2593">
                <a:solidFill>
                  <a:srgbClr val="3E3A4E"/>
                </a:solidFill>
                <a:latin typeface="Biski"/>
                <a:ea typeface="Biski"/>
                <a:cs typeface="Biski"/>
                <a:sym typeface="Biski"/>
              </a:rPr>
              <a:t>e was a need for a secure, modular, and learning-focused banking simulator that behaves like a real system.</a:t>
            </a:r>
          </a:p>
          <a:p>
            <a:pPr algn="just">
              <a:lnSpc>
                <a:spcPts val="394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547675" y="1829790"/>
            <a:ext cx="5428045" cy="692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2"/>
              </a:lnSpc>
              <a:spcBef>
                <a:spcPct val="0"/>
              </a:spcBef>
            </a:pPr>
            <a:r>
              <a:rPr lang="en-US" sz="4076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What</a:t>
            </a:r>
            <a:r>
              <a:rPr lang="en-US" sz="4076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 Problem We Tackled 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9849" y="2996744"/>
            <a:ext cx="14436584" cy="6512868"/>
          </a:xfrm>
          <a:custGeom>
            <a:avLst/>
            <a:gdLst/>
            <a:ahLst/>
            <a:cxnLst/>
            <a:rect r="r" b="b" t="t" l="l"/>
            <a:pathLst>
              <a:path h="6512868" w="14436584">
                <a:moveTo>
                  <a:pt x="0" y="0"/>
                </a:moveTo>
                <a:lnTo>
                  <a:pt x="14436585" y="0"/>
                </a:lnTo>
                <a:lnTo>
                  <a:pt x="14436585" y="6512868"/>
                </a:lnTo>
                <a:lnTo>
                  <a:pt x="0" y="6512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3512" y="575567"/>
            <a:ext cx="14292922" cy="1412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14"/>
              </a:lnSpc>
            </a:pPr>
            <a:r>
              <a:rPr lang="en-US" sz="8153" spc="358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OUR SOLUTION – ANNEX PAY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8584135">
            <a:off x="14047515" y="1070523"/>
            <a:ext cx="1177387" cy="1081056"/>
          </a:xfrm>
          <a:custGeom>
            <a:avLst/>
            <a:gdLst/>
            <a:ahLst/>
            <a:cxnLst/>
            <a:rect r="r" b="b" t="t" l="l"/>
            <a:pathLst>
              <a:path h="1081056" w="1177387">
                <a:moveTo>
                  <a:pt x="1177387" y="0"/>
                </a:moveTo>
                <a:lnTo>
                  <a:pt x="0" y="0"/>
                </a:lnTo>
                <a:lnTo>
                  <a:pt x="0" y="1081055"/>
                </a:lnTo>
                <a:lnTo>
                  <a:pt x="1177387" y="1081055"/>
                </a:lnTo>
                <a:lnTo>
                  <a:pt x="117738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37234" y="3594940"/>
            <a:ext cx="2946954" cy="3638215"/>
          </a:xfrm>
          <a:custGeom>
            <a:avLst/>
            <a:gdLst/>
            <a:ahLst/>
            <a:cxnLst/>
            <a:rect r="r" b="b" t="t" l="l"/>
            <a:pathLst>
              <a:path h="3638215" w="2946954">
                <a:moveTo>
                  <a:pt x="0" y="0"/>
                </a:moveTo>
                <a:lnTo>
                  <a:pt x="2946954" y="0"/>
                </a:lnTo>
                <a:lnTo>
                  <a:pt x="2946954" y="3638215"/>
                </a:lnTo>
                <a:lnTo>
                  <a:pt x="0" y="36382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576083" y="2330170"/>
            <a:ext cx="8683217" cy="47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23"/>
              </a:lnSpc>
            </a:pPr>
            <a:r>
              <a:rPr lang="en-US" sz="2730">
                <a:solidFill>
                  <a:srgbClr val="3E3A4E"/>
                </a:solidFill>
                <a:latin typeface="Bright Sunshine Caps"/>
                <a:ea typeface="Bright Sunshine Caps"/>
                <a:cs typeface="Bright Sunshine Caps"/>
                <a:sym typeface="Bright Sunshine Caps"/>
              </a:rPr>
              <a:t>Your Complete Banking Ecosystem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168" y="3518740"/>
            <a:ext cx="13905266" cy="539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44"/>
              </a:lnSpc>
            </a:pPr>
          </a:p>
          <a:p>
            <a:pPr algn="l" marL="731725" indent="-36586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Console-based interface with colorful visuals &amp; smooth navigation</a:t>
            </a:r>
          </a:p>
          <a:p>
            <a:pPr algn="l" marL="731725" indent="-36586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19+ banking operations: deposits, transfers, bill payments, loans &amp; more</a:t>
            </a:r>
          </a:p>
          <a:p>
            <a:pPr algn="l" marL="731725" indent="-36586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Secure login &amp; authentication with PIN &amp; recovery options</a:t>
            </a:r>
          </a:p>
          <a:p>
            <a:pPr algn="l" marL="731725" indent="-36586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Two modules: Admin and User, each with full control</a:t>
            </a:r>
          </a:p>
          <a:p>
            <a:pPr algn="l" marL="731725" indent="-36586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Cross-platform compatible: Works on Windows &amp; Linux</a:t>
            </a:r>
          </a:p>
          <a:p>
            <a:pPr algn="l" marL="731725" indent="-365863" lvl="1">
              <a:lnSpc>
                <a:spcPts val="4744"/>
              </a:lnSpc>
              <a:buFont typeface="Arial"/>
              <a:buChar char="•"/>
            </a:pPr>
            <a:r>
              <a:rPr lang="en-US" sz="3389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Data persistence: All transactions &amp; accounts saved safely</a:t>
            </a:r>
          </a:p>
          <a:p>
            <a:pPr algn="l">
              <a:lnSpc>
                <a:spcPts val="4744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4197" y="1529987"/>
            <a:ext cx="16019606" cy="7227027"/>
          </a:xfrm>
          <a:custGeom>
            <a:avLst/>
            <a:gdLst/>
            <a:ahLst/>
            <a:cxnLst/>
            <a:rect r="r" b="b" t="t" l="l"/>
            <a:pathLst>
              <a:path h="7227027" w="16019606">
                <a:moveTo>
                  <a:pt x="0" y="0"/>
                </a:moveTo>
                <a:lnTo>
                  <a:pt x="16019606" y="0"/>
                </a:lnTo>
                <a:lnTo>
                  <a:pt x="16019606" y="7227026"/>
                </a:lnTo>
                <a:lnTo>
                  <a:pt x="0" y="72270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902088" y="1028700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6" y="0"/>
                </a:lnTo>
                <a:lnTo>
                  <a:pt x="984216" y="971689"/>
                </a:lnTo>
                <a:lnTo>
                  <a:pt x="0" y="9716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71025" y="8470039"/>
            <a:ext cx="984216" cy="971689"/>
          </a:xfrm>
          <a:custGeom>
            <a:avLst/>
            <a:gdLst/>
            <a:ahLst/>
            <a:cxnLst/>
            <a:rect r="r" b="b" t="t" l="l"/>
            <a:pathLst>
              <a:path h="971689" w="984216">
                <a:moveTo>
                  <a:pt x="0" y="0"/>
                </a:moveTo>
                <a:lnTo>
                  <a:pt x="984215" y="0"/>
                </a:lnTo>
                <a:lnTo>
                  <a:pt x="984215" y="971690"/>
                </a:lnTo>
                <a:lnTo>
                  <a:pt x="0" y="97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3253247">
            <a:off x="14700089" y="3309242"/>
            <a:ext cx="1420998" cy="1304734"/>
          </a:xfrm>
          <a:custGeom>
            <a:avLst/>
            <a:gdLst/>
            <a:ahLst/>
            <a:cxnLst/>
            <a:rect r="r" b="b" t="t" l="l"/>
            <a:pathLst>
              <a:path h="1304734" w="1420998">
                <a:moveTo>
                  <a:pt x="1420998" y="0"/>
                </a:moveTo>
                <a:lnTo>
                  <a:pt x="0" y="0"/>
                </a:lnTo>
                <a:lnTo>
                  <a:pt x="0" y="1304735"/>
                </a:lnTo>
                <a:lnTo>
                  <a:pt x="1420998" y="1304735"/>
                </a:lnTo>
                <a:lnTo>
                  <a:pt x="142099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16636" y="6361205"/>
            <a:ext cx="2310393" cy="3080524"/>
          </a:xfrm>
          <a:custGeom>
            <a:avLst/>
            <a:gdLst/>
            <a:ahLst/>
            <a:cxnLst/>
            <a:rect r="r" b="b" t="t" l="l"/>
            <a:pathLst>
              <a:path h="3080524" w="2310393">
                <a:moveTo>
                  <a:pt x="0" y="0"/>
                </a:moveTo>
                <a:lnTo>
                  <a:pt x="2310392" y="0"/>
                </a:lnTo>
                <a:lnTo>
                  <a:pt x="2310392" y="3080524"/>
                </a:lnTo>
                <a:lnTo>
                  <a:pt x="0" y="30805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10588" y="519661"/>
            <a:ext cx="1997637" cy="2961456"/>
          </a:xfrm>
          <a:custGeom>
            <a:avLst/>
            <a:gdLst/>
            <a:ahLst/>
            <a:cxnLst/>
            <a:rect r="r" b="b" t="t" l="l"/>
            <a:pathLst>
              <a:path h="2961456" w="1997637">
                <a:moveTo>
                  <a:pt x="0" y="0"/>
                </a:moveTo>
                <a:lnTo>
                  <a:pt x="1997637" y="0"/>
                </a:lnTo>
                <a:lnTo>
                  <a:pt x="1997637" y="2961457"/>
                </a:lnTo>
                <a:lnTo>
                  <a:pt x="0" y="29614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0133" y="0"/>
            <a:ext cx="2821894" cy="2768983"/>
          </a:xfrm>
          <a:custGeom>
            <a:avLst/>
            <a:gdLst/>
            <a:ahLst/>
            <a:cxnLst/>
            <a:rect r="r" b="b" t="t" l="l"/>
            <a:pathLst>
              <a:path h="2768983" w="2821894">
                <a:moveTo>
                  <a:pt x="0" y="0"/>
                </a:moveTo>
                <a:lnTo>
                  <a:pt x="2821894" y="0"/>
                </a:lnTo>
                <a:lnTo>
                  <a:pt x="2821894" y="2768983"/>
                </a:lnTo>
                <a:lnTo>
                  <a:pt x="0" y="27689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423763" y="1847989"/>
            <a:ext cx="7623634" cy="1327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33"/>
              </a:lnSpc>
              <a:spcBef>
                <a:spcPct val="0"/>
              </a:spcBef>
            </a:pPr>
            <a:r>
              <a:rPr lang="en-US" sz="7738" spc="340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KEY FEATURES: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61217" y="4059679"/>
            <a:ext cx="10353904" cy="326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04"/>
              </a:lnSpc>
              <a:spcBef>
                <a:spcPct val="0"/>
              </a:spcBef>
            </a:pPr>
            <a:r>
              <a:rPr lang="en-US" sz="4646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  –   </a:t>
            </a:r>
            <a:r>
              <a:rPr lang="en-US" sz="4646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Account Creation &amp; Management</a:t>
            </a:r>
          </a:p>
          <a:p>
            <a:pPr algn="just">
              <a:lnSpc>
                <a:spcPts val="6504"/>
              </a:lnSpc>
              <a:spcBef>
                <a:spcPct val="0"/>
              </a:spcBef>
            </a:pPr>
            <a:r>
              <a:rPr lang="en-US" sz="4646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  –   Deposits, Withdrawals, Transfers</a:t>
            </a:r>
          </a:p>
          <a:p>
            <a:pPr algn="just">
              <a:lnSpc>
                <a:spcPts val="6504"/>
              </a:lnSpc>
              <a:spcBef>
                <a:spcPct val="0"/>
              </a:spcBef>
            </a:pPr>
            <a:r>
              <a:rPr lang="en-US" sz="4646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  –   Bill Payments &amp; Mobile Recharge</a:t>
            </a:r>
          </a:p>
          <a:p>
            <a:pPr algn="just">
              <a:lnSpc>
                <a:spcPts val="6504"/>
              </a:lnSpc>
              <a:spcBef>
                <a:spcPct val="0"/>
              </a:spcBef>
            </a:pPr>
            <a:r>
              <a:rPr lang="en-US" sz="4646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  –   Loan Processing System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8995" y="2676936"/>
            <a:ext cx="13797562" cy="6224582"/>
          </a:xfrm>
          <a:custGeom>
            <a:avLst/>
            <a:gdLst/>
            <a:ahLst/>
            <a:cxnLst/>
            <a:rect r="r" b="b" t="t" l="l"/>
            <a:pathLst>
              <a:path h="6224582" w="13797562">
                <a:moveTo>
                  <a:pt x="0" y="0"/>
                </a:moveTo>
                <a:lnTo>
                  <a:pt x="13797562" y="0"/>
                </a:lnTo>
                <a:lnTo>
                  <a:pt x="13797562" y="6224582"/>
                </a:lnTo>
                <a:lnTo>
                  <a:pt x="0" y="622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37136" y="3514963"/>
            <a:ext cx="1667021" cy="16670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6C8"/>
            </a:solidFill>
            <a:ln w="19050" cap="sq">
              <a:solidFill>
                <a:srgbClr val="34757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24265" y="3525508"/>
            <a:ext cx="1667021" cy="16670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6C8"/>
            </a:solidFill>
            <a:ln w="19050" cap="sq">
              <a:solidFill>
                <a:srgbClr val="34757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80149" y="3514963"/>
            <a:ext cx="1697334" cy="16973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6C8"/>
            </a:solidFill>
            <a:ln w="19050" cap="sq">
              <a:solidFill>
                <a:srgbClr val="34757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379730" y="3832920"/>
            <a:ext cx="1032473" cy="1061421"/>
          </a:xfrm>
          <a:custGeom>
            <a:avLst/>
            <a:gdLst/>
            <a:ahLst/>
            <a:cxnLst/>
            <a:rect r="r" b="b" t="t" l="l"/>
            <a:pathLst>
              <a:path h="1061421" w="1032473">
                <a:moveTo>
                  <a:pt x="0" y="0"/>
                </a:moveTo>
                <a:lnTo>
                  <a:pt x="1032473" y="0"/>
                </a:lnTo>
                <a:lnTo>
                  <a:pt x="1032473" y="1061421"/>
                </a:lnTo>
                <a:lnTo>
                  <a:pt x="0" y="106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92296" y="837781"/>
            <a:ext cx="12108044" cy="129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8"/>
              </a:lnSpc>
            </a:pPr>
            <a:r>
              <a:rPr lang="en-US" sz="7541" spc="331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ADVANCED FEATURES: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2446274">
            <a:off x="13137382" y="726544"/>
            <a:ext cx="1390738" cy="835690"/>
          </a:xfrm>
          <a:custGeom>
            <a:avLst/>
            <a:gdLst/>
            <a:ahLst/>
            <a:cxnLst/>
            <a:rect r="r" b="b" t="t" l="l"/>
            <a:pathLst>
              <a:path h="835690" w="1390738">
                <a:moveTo>
                  <a:pt x="0" y="0"/>
                </a:moveTo>
                <a:lnTo>
                  <a:pt x="1390738" y="0"/>
                </a:lnTo>
                <a:lnTo>
                  <a:pt x="1390738" y="835690"/>
                </a:lnTo>
                <a:lnTo>
                  <a:pt x="0" y="8356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7954909">
            <a:off x="439148" y="760551"/>
            <a:ext cx="1420998" cy="1304734"/>
          </a:xfrm>
          <a:custGeom>
            <a:avLst/>
            <a:gdLst/>
            <a:ahLst/>
            <a:cxnLst/>
            <a:rect r="r" b="b" t="t" l="l"/>
            <a:pathLst>
              <a:path h="1304734" w="1420998">
                <a:moveTo>
                  <a:pt x="1420998" y="0"/>
                </a:moveTo>
                <a:lnTo>
                  <a:pt x="0" y="0"/>
                </a:lnTo>
                <a:lnTo>
                  <a:pt x="0" y="1304734"/>
                </a:lnTo>
                <a:lnTo>
                  <a:pt x="1420998" y="1304734"/>
                </a:lnTo>
                <a:lnTo>
                  <a:pt x="142099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565010" y="3770865"/>
            <a:ext cx="1185531" cy="1185531"/>
          </a:xfrm>
          <a:custGeom>
            <a:avLst/>
            <a:gdLst/>
            <a:ahLst/>
            <a:cxnLst/>
            <a:rect r="r" b="b" t="t" l="l"/>
            <a:pathLst>
              <a:path h="1185531" w="1185531">
                <a:moveTo>
                  <a:pt x="0" y="0"/>
                </a:moveTo>
                <a:lnTo>
                  <a:pt x="1185531" y="0"/>
                </a:lnTo>
                <a:lnTo>
                  <a:pt x="1185531" y="1185531"/>
                </a:lnTo>
                <a:lnTo>
                  <a:pt x="0" y="11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56005" y="3934702"/>
            <a:ext cx="1288670" cy="798975"/>
          </a:xfrm>
          <a:custGeom>
            <a:avLst/>
            <a:gdLst/>
            <a:ahLst/>
            <a:cxnLst/>
            <a:rect r="r" b="b" t="t" l="l"/>
            <a:pathLst>
              <a:path h="798975" w="1288670">
                <a:moveTo>
                  <a:pt x="0" y="0"/>
                </a:moveTo>
                <a:lnTo>
                  <a:pt x="1288670" y="0"/>
                </a:lnTo>
                <a:lnTo>
                  <a:pt x="1288670" y="798976"/>
                </a:lnTo>
                <a:lnTo>
                  <a:pt x="0" y="7989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93154" y="159489"/>
            <a:ext cx="2894898" cy="2894898"/>
          </a:xfrm>
          <a:custGeom>
            <a:avLst/>
            <a:gdLst/>
            <a:ahLst/>
            <a:cxnLst/>
            <a:rect r="r" b="b" t="t" l="l"/>
            <a:pathLst>
              <a:path h="2894898" w="2894898">
                <a:moveTo>
                  <a:pt x="0" y="0"/>
                </a:moveTo>
                <a:lnTo>
                  <a:pt x="2894898" y="0"/>
                </a:lnTo>
                <a:lnTo>
                  <a:pt x="2894898" y="2894898"/>
                </a:lnTo>
                <a:lnTo>
                  <a:pt x="0" y="28948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229458" y="4993222"/>
            <a:ext cx="3761780" cy="108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5714" i="true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Fund Request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60970" y="6442350"/>
            <a:ext cx="4498757" cy="1298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8"/>
              </a:lnSpc>
            </a:pPr>
            <a:r>
              <a:rPr lang="en-US" sz="2484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 User can request Fund between users.</a:t>
            </a:r>
          </a:p>
          <a:p>
            <a:pPr algn="ctr">
              <a:lnSpc>
                <a:spcPts val="3478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227893" y="4993222"/>
            <a:ext cx="3963416" cy="1087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99"/>
              </a:lnSpc>
            </a:pPr>
            <a:r>
              <a:rPr lang="en-US" sz="5714" i="true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Account Recovery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59726" y="6435758"/>
            <a:ext cx="4163372" cy="1222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3"/>
              </a:lnSpc>
            </a:pPr>
            <a:r>
              <a:rPr lang="en-US" sz="2295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User can set a Security Question</a:t>
            </a:r>
            <a:r>
              <a:rPr lang="en-US" sz="2295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s for PIN Recovery</a:t>
            </a:r>
          </a:p>
          <a:p>
            <a:pPr algn="ctr">
              <a:lnSpc>
                <a:spcPts val="3213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764478" y="5345270"/>
            <a:ext cx="3730858" cy="73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1"/>
              </a:lnSpc>
            </a:pPr>
            <a:r>
              <a:rPr lang="en-US" sz="3836" i="true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Apply for Checkbook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23098" y="6471310"/>
            <a:ext cx="4101845" cy="81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sz="2293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User Can Sent Che</a:t>
            </a:r>
            <a:r>
              <a:rPr lang="en-US" sz="2293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ckbook Requests to Admin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8995" y="2820981"/>
            <a:ext cx="13797562" cy="6224582"/>
          </a:xfrm>
          <a:custGeom>
            <a:avLst/>
            <a:gdLst/>
            <a:ahLst/>
            <a:cxnLst/>
            <a:rect r="r" b="b" t="t" l="l"/>
            <a:pathLst>
              <a:path h="6224582" w="13797562">
                <a:moveTo>
                  <a:pt x="0" y="0"/>
                </a:moveTo>
                <a:lnTo>
                  <a:pt x="13797562" y="0"/>
                </a:lnTo>
                <a:lnTo>
                  <a:pt x="13797562" y="6224582"/>
                </a:lnTo>
                <a:lnTo>
                  <a:pt x="0" y="622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37136" y="3514963"/>
            <a:ext cx="1667021" cy="16670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6C8"/>
            </a:solidFill>
            <a:ln w="19050" cap="sq">
              <a:solidFill>
                <a:srgbClr val="34757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24265" y="3525508"/>
            <a:ext cx="1667021" cy="16670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6C8"/>
            </a:solidFill>
            <a:ln w="19050" cap="sq">
              <a:solidFill>
                <a:srgbClr val="34757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80149" y="3514963"/>
            <a:ext cx="1697334" cy="16973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6C8"/>
            </a:solidFill>
            <a:ln w="19050" cap="sq">
              <a:solidFill>
                <a:srgbClr val="34757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876300"/>
            <a:ext cx="12959864" cy="129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8"/>
              </a:lnSpc>
            </a:pPr>
            <a:r>
              <a:rPr lang="en-US" sz="7541" spc="331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ADVANCED FEATURES: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2446274">
            <a:off x="13293195" y="1144009"/>
            <a:ext cx="1390738" cy="835690"/>
          </a:xfrm>
          <a:custGeom>
            <a:avLst/>
            <a:gdLst/>
            <a:ahLst/>
            <a:cxnLst/>
            <a:rect r="r" b="b" t="t" l="l"/>
            <a:pathLst>
              <a:path h="835690" w="1390738">
                <a:moveTo>
                  <a:pt x="0" y="0"/>
                </a:moveTo>
                <a:lnTo>
                  <a:pt x="1390737" y="0"/>
                </a:lnTo>
                <a:lnTo>
                  <a:pt x="1390737" y="835690"/>
                </a:lnTo>
                <a:lnTo>
                  <a:pt x="0" y="835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7954909">
            <a:off x="901471" y="760551"/>
            <a:ext cx="1420998" cy="1304734"/>
          </a:xfrm>
          <a:custGeom>
            <a:avLst/>
            <a:gdLst/>
            <a:ahLst/>
            <a:cxnLst/>
            <a:rect r="r" b="b" t="t" l="l"/>
            <a:pathLst>
              <a:path h="1304734" w="1420998">
                <a:moveTo>
                  <a:pt x="1420997" y="0"/>
                </a:moveTo>
                <a:lnTo>
                  <a:pt x="0" y="0"/>
                </a:lnTo>
                <a:lnTo>
                  <a:pt x="0" y="1304734"/>
                </a:lnTo>
                <a:lnTo>
                  <a:pt x="1420997" y="1304734"/>
                </a:lnTo>
                <a:lnTo>
                  <a:pt x="14209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07321" y="3684607"/>
            <a:ext cx="1330894" cy="1330894"/>
          </a:xfrm>
          <a:custGeom>
            <a:avLst/>
            <a:gdLst/>
            <a:ahLst/>
            <a:cxnLst/>
            <a:rect r="r" b="b" t="t" l="l"/>
            <a:pathLst>
              <a:path h="1330894" w="1330894">
                <a:moveTo>
                  <a:pt x="0" y="0"/>
                </a:moveTo>
                <a:lnTo>
                  <a:pt x="1330894" y="0"/>
                </a:lnTo>
                <a:lnTo>
                  <a:pt x="1330894" y="1330894"/>
                </a:lnTo>
                <a:lnTo>
                  <a:pt x="0" y="1330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66700" y="3684607"/>
            <a:ext cx="1354600" cy="1330894"/>
          </a:xfrm>
          <a:custGeom>
            <a:avLst/>
            <a:gdLst/>
            <a:ahLst/>
            <a:cxnLst/>
            <a:rect r="r" b="b" t="t" l="l"/>
            <a:pathLst>
              <a:path h="1330894" w="1354600">
                <a:moveTo>
                  <a:pt x="0" y="0"/>
                </a:moveTo>
                <a:lnTo>
                  <a:pt x="1354600" y="0"/>
                </a:lnTo>
                <a:lnTo>
                  <a:pt x="1354600" y="1330894"/>
                </a:lnTo>
                <a:lnTo>
                  <a:pt x="0" y="1330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24554" y="3775273"/>
            <a:ext cx="1124730" cy="1185486"/>
          </a:xfrm>
          <a:custGeom>
            <a:avLst/>
            <a:gdLst/>
            <a:ahLst/>
            <a:cxnLst/>
            <a:rect r="r" b="b" t="t" l="l"/>
            <a:pathLst>
              <a:path h="1185486" w="1124730">
                <a:moveTo>
                  <a:pt x="0" y="0"/>
                </a:moveTo>
                <a:lnTo>
                  <a:pt x="1124730" y="0"/>
                </a:lnTo>
                <a:lnTo>
                  <a:pt x="1124730" y="1185486"/>
                </a:lnTo>
                <a:lnTo>
                  <a:pt x="0" y="1185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93154" y="791306"/>
            <a:ext cx="2124142" cy="2259725"/>
          </a:xfrm>
          <a:custGeom>
            <a:avLst/>
            <a:gdLst/>
            <a:ahLst/>
            <a:cxnLst/>
            <a:rect r="r" b="b" t="t" l="l"/>
            <a:pathLst>
              <a:path h="2259725" w="2124142">
                <a:moveTo>
                  <a:pt x="0" y="0"/>
                </a:moveTo>
                <a:lnTo>
                  <a:pt x="2124141" y="0"/>
                </a:lnTo>
                <a:lnTo>
                  <a:pt x="2124141" y="2259725"/>
                </a:lnTo>
                <a:lnTo>
                  <a:pt x="0" y="22597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324044" y="5364320"/>
            <a:ext cx="3023100" cy="63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 i="true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Messaging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14688" y="6427670"/>
            <a:ext cx="3911918" cy="114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60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If user face any problems, they can sent direct message to the admin.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23923" y="5419904"/>
            <a:ext cx="3033808" cy="8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3"/>
              </a:lnSpc>
            </a:pPr>
            <a:r>
              <a:rPr lang="en-US" sz="4373" i="true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Referral Program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27244" y="6572206"/>
            <a:ext cx="4228403" cy="81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1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If a User  refer to another, they both will get  bonuses.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63720" y="5523560"/>
            <a:ext cx="4446398" cy="59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3"/>
              </a:lnSpc>
            </a:pPr>
            <a:r>
              <a:rPr lang="en-US" sz="3095" i="true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 Transaction Search &amp; History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55648" y="6590133"/>
            <a:ext cx="4169511" cy="81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1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User can search Transaction History by date and amount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F1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8995" y="2820981"/>
            <a:ext cx="13797562" cy="6224582"/>
          </a:xfrm>
          <a:custGeom>
            <a:avLst/>
            <a:gdLst/>
            <a:ahLst/>
            <a:cxnLst/>
            <a:rect r="r" b="b" t="t" l="l"/>
            <a:pathLst>
              <a:path h="6224582" w="13797562">
                <a:moveTo>
                  <a:pt x="0" y="0"/>
                </a:moveTo>
                <a:lnTo>
                  <a:pt x="13797562" y="0"/>
                </a:lnTo>
                <a:lnTo>
                  <a:pt x="13797562" y="6224582"/>
                </a:lnTo>
                <a:lnTo>
                  <a:pt x="0" y="6224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137136" y="3514963"/>
            <a:ext cx="1667021" cy="166702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6C8"/>
            </a:solidFill>
            <a:ln w="19050" cap="sq">
              <a:solidFill>
                <a:srgbClr val="347571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324265" y="3525508"/>
            <a:ext cx="1667021" cy="16670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6C8"/>
            </a:solidFill>
            <a:ln w="19050" cap="sq">
              <a:solidFill>
                <a:srgbClr val="347571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680149" y="3514963"/>
            <a:ext cx="1697334" cy="1697334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0F6C8"/>
            </a:solidFill>
            <a:ln w="19050" cap="sq">
              <a:solidFill>
                <a:srgbClr val="34757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028700" y="876300"/>
            <a:ext cx="12959864" cy="129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58"/>
              </a:lnSpc>
            </a:pPr>
            <a:r>
              <a:rPr lang="en-US" sz="7541" spc="331">
                <a:solidFill>
                  <a:srgbClr val="3E3A4E"/>
                </a:solidFill>
                <a:latin typeface="Gagalin"/>
                <a:ea typeface="Gagalin"/>
                <a:cs typeface="Gagalin"/>
                <a:sym typeface="Gagalin"/>
              </a:rPr>
              <a:t>PROGRAM SENARIO: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2446274">
            <a:off x="13293195" y="1144009"/>
            <a:ext cx="1390738" cy="835690"/>
          </a:xfrm>
          <a:custGeom>
            <a:avLst/>
            <a:gdLst/>
            <a:ahLst/>
            <a:cxnLst/>
            <a:rect r="r" b="b" t="t" l="l"/>
            <a:pathLst>
              <a:path h="835690" w="1390738">
                <a:moveTo>
                  <a:pt x="0" y="0"/>
                </a:moveTo>
                <a:lnTo>
                  <a:pt x="1390737" y="0"/>
                </a:lnTo>
                <a:lnTo>
                  <a:pt x="1390737" y="835690"/>
                </a:lnTo>
                <a:lnTo>
                  <a:pt x="0" y="835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7954909">
            <a:off x="901471" y="760551"/>
            <a:ext cx="1420998" cy="1304734"/>
          </a:xfrm>
          <a:custGeom>
            <a:avLst/>
            <a:gdLst/>
            <a:ahLst/>
            <a:cxnLst/>
            <a:rect r="r" b="b" t="t" l="l"/>
            <a:pathLst>
              <a:path h="1304734" w="1420998">
                <a:moveTo>
                  <a:pt x="1420997" y="0"/>
                </a:moveTo>
                <a:lnTo>
                  <a:pt x="0" y="0"/>
                </a:lnTo>
                <a:lnTo>
                  <a:pt x="0" y="1304734"/>
                </a:lnTo>
                <a:lnTo>
                  <a:pt x="1420997" y="1304734"/>
                </a:lnTo>
                <a:lnTo>
                  <a:pt x="142099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07321" y="3684607"/>
            <a:ext cx="1330894" cy="1330894"/>
          </a:xfrm>
          <a:custGeom>
            <a:avLst/>
            <a:gdLst/>
            <a:ahLst/>
            <a:cxnLst/>
            <a:rect r="r" b="b" t="t" l="l"/>
            <a:pathLst>
              <a:path h="1330894" w="1330894">
                <a:moveTo>
                  <a:pt x="0" y="0"/>
                </a:moveTo>
                <a:lnTo>
                  <a:pt x="1330894" y="0"/>
                </a:lnTo>
                <a:lnTo>
                  <a:pt x="1330894" y="1330894"/>
                </a:lnTo>
                <a:lnTo>
                  <a:pt x="0" y="13308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466700" y="3684607"/>
            <a:ext cx="1354600" cy="1330894"/>
          </a:xfrm>
          <a:custGeom>
            <a:avLst/>
            <a:gdLst/>
            <a:ahLst/>
            <a:cxnLst/>
            <a:rect r="r" b="b" t="t" l="l"/>
            <a:pathLst>
              <a:path h="1330894" w="1354600">
                <a:moveTo>
                  <a:pt x="0" y="0"/>
                </a:moveTo>
                <a:lnTo>
                  <a:pt x="1354600" y="0"/>
                </a:lnTo>
                <a:lnTo>
                  <a:pt x="1354600" y="1330894"/>
                </a:lnTo>
                <a:lnTo>
                  <a:pt x="0" y="13308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024554" y="3775273"/>
            <a:ext cx="1124730" cy="1185486"/>
          </a:xfrm>
          <a:custGeom>
            <a:avLst/>
            <a:gdLst/>
            <a:ahLst/>
            <a:cxnLst/>
            <a:rect r="r" b="b" t="t" l="l"/>
            <a:pathLst>
              <a:path h="1185486" w="1124730">
                <a:moveTo>
                  <a:pt x="0" y="0"/>
                </a:moveTo>
                <a:lnTo>
                  <a:pt x="1124730" y="0"/>
                </a:lnTo>
                <a:lnTo>
                  <a:pt x="1124730" y="1185486"/>
                </a:lnTo>
                <a:lnTo>
                  <a:pt x="0" y="11854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293154" y="791306"/>
            <a:ext cx="2124142" cy="2259725"/>
          </a:xfrm>
          <a:custGeom>
            <a:avLst/>
            <a:gdLst/>
            <a:ahLst/>
            <a:cxnLst/>
            <a:rect r="r" b="b" t="t" l="l"/>
            <a:pathLst>
              <a:path h="2259725" w="2124142">
                <a:moveTo>
                  <a:pt x="0" y="0"/>
                </a:moveTo>
                <a:lnTo>
                  <a:pt x="2124141" y="0"/>
                </a:lnTo>
                <a:lnTo>
                  <a:pt x="2124141" y="2259725"/>
                </a:lnTo>
                <a:lnTo>
                  <a:pt x="0" y="22597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324044" y="5364320"/>
            <a:ext cx="3023100" cy="637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41"/>
              </a:lnSpc>
            </a:pPr>
            <a:r>
              <a:rPr lang="en-US" sz="3315" i="true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Messaging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14688" y="6427670"/>
            <a:ext cx="3911918" cy="114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4"/>
              </a:lnSpc>
            </a:pPr>
            <a:r>
              <a:rPr lang="en-US" sz="2160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If user face any problems, they can sent direct message to the admin.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923923" y="5419904"/>
            <a:ext cx="3033808" cy="845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3"/>
              </a:lnSpc>
            </a:pPr>
            <a:r>
              <a:rPr lang="en-US" sz="4373" i="true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Referral Program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27244" y="6572206"/>
            <a:ext cx="4228403" cy="81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1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If a User  refer to another, they both will get  bonuses.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63720" y="5523560"/>
            <a:ext cx="4446398" cy="59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3"/>
              </a:lnSpc>
            </a:pPr>
            <a:r>
              <a:rPr lang="en-US" sz="3095" i="true">
                <a:solidFill>
                  <a:srgbClr val="3E3A4E"/>
                </a:solidFill>
                <a:latin typeface="Ballpoint"/>
                <a:ea typeface="Ballpoint"/>
                <a:cs typeface="Ballpoint"/>
                <a:sym typeface="Ballpoint"/>
              </a:rPr>
              <a:t> Transaction Search &amp; History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55648" y="6590133"/>
            <a:ext cx="4169511" cy="81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2331">
                <a:solidFill>
                  <a:srgbClr val="3E3A4E"/>
                </a:solidFill>
                <a:latin typeface="Questrial"/>
                <a:ea typeface="Questrial"/>
                <a:cs typeface="Questrial"/>
                <a:sym typeface="Questrial"/>
              </a:rPr>
              <a:t>User can search Transaction History by date and amount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DAG6F62lfvs</dc:identifier>
  <dcterms:modified xsi:type="dcterms:W3CDTF">2011-08-01T06:04:30Z</dcterms:modified>
  <cp:revision>1</cp:revision>
  <dc:title>Green Illustrated Economy and Finance Presentation</dc:title>
</cp:coreProperties>
</file>